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texto" id="{68C51A51-5767-7AFD-78E8-BE51FCE1FFDF}">
          <p14:sldIdLst>
            <p14:sldId id="256"/>
            <p14:sldId id="257"/>
            <p14:sldId id="258"/>
          </p14:sldIdLst>
        </p14:section>
        <p14:section name="La tecnología" id="{956EFC66-F403-A8B1-574C-BB8629D3BC9C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Aplicación y valor" id="{F4910347-C087-747F-46A6-B3B57E825502}">
          <p14:sldIdLst>
            <p14:sldId id="265"/>
            <p14:sldId id="266"/>
            <p14:sldId id="267"/>
            <p14:sldId id="268"/>
            <p14:sldId id="269"/>
          </p14:sldIdLst>
        </p14:section>
        <p14:section name="Proyecto" id="{E16B540E-1051-4F5F-A4DC-306090C4473B}">
          <p14:sldIdLst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4" d="100"/>
          <a:sy n="124" d="100"/>
        </p:scale>
        <p:origin x="28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MX"/>
  <c:roundedCorners val="1"/>
  <c:style val="2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B2A63"/>
                </a:solidFill>
                <a:latin typeface="+mn-lt"/>
              </a:defRPr>
            </a:pPr>
            <a:r>
              <a:rPr lang="es-MX" sz="1400" b="0" i="0" u="none" strike="noStrike">
                <a:solidFill>
                  <a:srgbClr val="0B2A63"/>
                </a:solidFill>
                <a:latin typeface="+mn-lt"/>
              </a:rPr>
              <a:t>Energía por m³: el propano tiene ≈ 2.5× más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BTU por m³</c:v>
                </c:pt>
              </c:strCache>
            </c:strRef>
          </c:tx>
          <c:spPr>
            <a:solidFill>
              <a:srgbClr val="1F8FD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7D9-7640-9E0D-6DCC81D434B4}"/>
              </c:ext>
            </c:extLst>
          </c:dPt>
          <c:dPt>
            <c:idx val="1"/>
            <c:invertIfNegative val="0"/>
            <c:bubble3D val="0"/>
            <c:spPr>
              <a:solidFill>
                <a:srgbClr val="E8791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B7D9-7640-9E0D-6DCC81D434B4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0" i="0" u="none" strike="noStrike">
                    <a:solidFill>
                      <a:srgbClr val="1B2433"/>
                    </a:solidFill>
                    <a:latin typeface="+mn-lt"/>
                  </a:defRPr>
                </a:pPr>
                <a:endParaRPr lang="es-MX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Gas natural</c:v>
                </c:pt>
                <c:pt idx="1">
                  <c:v>Vapor de propano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35069</c:v>
                </c:pt>
                <c:pt idx="1">
                  <c:v>88305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D9-7640-9E0D-6DCC81D434B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4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10000"/>
        </c:scaling>
        <c:delete val="1"/>
        <c:axPos val="b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0040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Presentación para inversionistas. Mensaje central: una planta Stand By protege a una industria que usa gas natural contra cortes de suministro, produciendo un sustituto (gas sintético) a partir de Gas LP y aire.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Resumen ejecutivo: riesgo, solución y valor. El resto de la presentación desarrolla cada punto.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riesgo no es teórico. En febrero de 2021 la helada en Texas congeló ductos y México se quedó sin una parte importante del suministro. Varias armadoras pararon; Nissan usó Gas LP como alternativa. Con 76% del gas importado, cualquier evento en EUA impacta directamente a la industria mexicana.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Analogía clave para inversionistas: igual que una planta de emergencia eléctrica entra cuando falla la CFE, la planta Stand By entra cuando falla el gas natural. El cliente no cambia sus equipos.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Índice de Wobbe mide cuánta energía entrega un gas a través de un mismo quemador. Si el gas sintético tiene el mismo Wobbe que el gas natural, el quemador funciona igual. Seguridad: el propano solo arde cuando representa entre 2% y 10% de la mezcla con aire; el gas sintético tiene alrededor de 55%, muy por encima del límite.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Datos base de la presentación original. El dato clave: un m³ de vapor de propano tiene unas 2.5 veces la energía de un m³ de gas natural; por eso hay que diluirlo con aire para que los quemadores lo reciban igual que al gas natural.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Recorrido: el Gas LP sale líquido del tanque, se vaporiza, pasa por el tanque trampa y llega al mezclador. En paralelo, el compresor entrega aire limpio y seco. El mezclador combina ambos y entrega gas sintético a la línea del cliente. La bomba solo se usa cuando la presión del tanque no es suficiente.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Mismo proceso de la diapositiva anterior, ahora en el diagrama real. Se lee de derecha a izquierda: tanque, vaporizador, mezclador; el aire llega desde el compresor y su tanque pulmón.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Seis componentes. Los de color naranja manejan el Gas LP; el azul, el aire; el mezclador une ambas líneas.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modelos de uso, y por lo tanto tres fuentes de demanda: respaldo (seguro contra paros), recorte de picos (ahorro y flexibilidad) y suministro previo al gasoducto (permite instalar industria donde aún no llega la red).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Mensaje para inversionistas: la tecnología es madura y está normada. La mezcla dentro de la tubería está muy por encima del límite de inflamabilidad, y cada etapa tiene protecciones redundantes.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Diferenciadores: equipo modular de un fabricante reconocido (Ransome) e integración completa por parte de Gastek.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Cálculo: 5,000,000 BTU/h × 72 h = 360,000,000 BTU. Entre 26,282 BTU por litro de Gas LP = 13,698 L. Equivale a 360,000,000 / 35,069 = 10,265 m³ de gas natural. Por día: 13,698 / 3 = 4,566 L. Es un ejemplo para dimensionar el orden de magnitud del tanque y del abasto.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Instalaciones propano-aire en operación con equipos Ransome.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Gastek acompaña el proyecto completo: del levantamiento al arranque y el mantenimiento posterior. Una planta de respaldo solo vale si funciona cuando se necesita, por eso el mantenimiento y las pruebas periódicas son parte del servicio.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Los cuatro primeros datos vienen de la presentación original. La autonomía deseada define el tamaño del tanque de almacenamiento.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Cierre: la planta Stand By convierte un riesgo de suministro en continuidad operativa.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badf3c6b-eb98-5ad9-a62c-4a0bec9c7829/scratchpad/sb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2377440" cy="1063203"/>
          </a:xfrm>
          <a:prstGeom prst="rect">
            <a:avLst/>
          </a:prstGeom>
        </p:spPr>
      </p:pic>
      <p:pic>
        <p:nvPicPr>
          <p:cNvPr id="3" name="Image 1" descr="/tmp/claude-0/-home-claude/badf3c6b-eb98-5ad9-a62c-4a0bec9c7829/scratchpad/sb/assets/taglin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5806440"/>
            <a:ext cx="3291840" cy="500584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2514600"/>
            <a:ext cx="86868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54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3840480"/>
            <a:ext cx="786384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200" dirty="0">
                <a:solidFill>
                  <a:schemeClr val="accent4"/>
                </a:solidFill>
              </a:defRPr>
            </a:lvl1pPr>
          </a:lstStyle>
          <a:p>
            <a:pPr marL="0" indent="0">
              <a:buNone/>
            </a:pPr>
            <a:endParaRPr lang="en-US" sz="22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badf3c6b-eb98-5ad9-a62c-4a0bec9c7829/scratchpad/sb/assets/logo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48640"/>
            <a:ext cx="1828800" cy="817848"/>
          </a:xfrm>
          <a:prstGeom prst="rect">
            <a:avLst/>
          </a:prstGeom>
        </p:spPr>
      </p:pic>
      <p:pic>
        <p:nvPicPr>
          <p:cNvPr id="3" name="Image 1" descr="/tmp/claude-0/-home-claude/badf3c6b-eb98-5ad9-a62c-4a0bec9c7829/scratchpad/sb/assets/taglin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5806440"/>
            <a:ext cx="3291840" cy="500584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2194560"/>
            <a:ext cx="1088136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5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3749040"/>
            <a:ext cx="108813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sz="2000" dirty="0">
                <a:solidFill>
                  <a:schemeClr val="accent4"/>
                </a:solidFill>
              </a:defRPr>
            </a:lvl1pPr>
          </a:lstStyle>
          <a:p>
            <a:pPr marL="0" indent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badf3c6b-eb98-5ad9-a62c-4a0bec9c7829/scratchpad/sb/assets/logo_colo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365760"/>
            <a:ext cx="1051560" cy="49417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400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www.gastek.mx</a:t>
            </a:r>
            <a:endParaRPr lang="en-US" sz="1000" dirty="0"/>
          </a:p>
        </p:txBody>
      </p:sp>
      <p:sp>
        <p:nvSpPr>
          <p:cNvPr id="4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17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27.png"/><Relationship Id="rId4" Type="http://schemas.openxmlformats.org/officeDocument/2006/relationships/image" Target="../media/image39.png"/><Relationship Id="rId9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png"/><Relationship Id="rId5" Type="http://schemas.openxmlformats.org/officeDocument/2006/relationships/image" Target="../media/image43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21031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chemeClr val="accent3"/>
                </a:solidFill>
              </a:rPr>
              <a:t>GASTEK INGENIERÍA</a:t>
            </a:r>
            <a:endParaRPr lang="en-US" sz="1400" dirty="0"/>
          </a:p>
        </p:txBody>
      </p:sp>
      <p:sp>
        <p:nvSpPr>
          <p:cNvPr id="3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2514600"/>
            <a:ext cx="8686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00" b="1" dirty="0">
                <a:solidFill>
                  <a:schemeClr val="bg1"/>
                </a:solidFill>
              </a:rPr>
              <a:t>Plantas Stand By</a:t>
            </a:r>
            <a:endParaRPr lang="en-US" sz="5400" dirty="0"/>
          </a:p>
        </p:txBody>
      </p:sp>
      <p:sp>
        <p:nvSpPr>
          <p:cNvPr id="4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3840480"/>
            <a:ext cx="7863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accent4"/>
                </a:solidFill>
              </a:rPr>
              <a:t>Gas natural sintético a partir de Gas LP: energía continua aunque falle el suministro de gas natural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La idea en un minuto</a:t>
            </a:r>
            <a:endParaRPr lang="en-US" sz="3200" dirty="0"/>
          </a:p>
        </p:txBody>
      </p:sp>
      <p:sp>
        <p:nvSpPr>
          <p:cNvPr id="3" name="tarjeta El riesgo"/>
          <p:cNvSpPr/>
          <p:nvPr/>
        </p:nvSpPr>
        <p:spPr>
          <a:xfrm>
            <a:off x="548640" y="150876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icono El riesgo círculo"/>
          <p:cNvSpPr/>
          <p:nvPr/>
        </p:nvSpPr>
        <p:spPr>
          <a:xfrm>
            <a:off x="914400" y="1920240"/>
            <a:ext cx="914400" cy="91440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El riesgo" descr="icono El ries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288" y="2167128"/>
            <a:ext cx="420624" cy="4206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31089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El riesgo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3703320"/>
            <a:ext cx="27889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Las industrias que usan gas natural se detienen si el gasoducto falla. En México, 3 de cada 4 m³ de gas natural vienen de Estados Unidos.</a:t>
            </a:r>
            <a:endParaRPr lang="en-US" sz="1600" dirty="0"/>
          </a:p>
        </p:txBody>
      </p:sp>
      <p:sp>
        <p:nvSpPr>
          <p:cNvPr id="8" name="tarjeta La solución"/>
          <p:cNvSpPr/>
          <p:nvPr/>
        </p:nvSpPr>
        <p:spPr>
          <a:xfrm>
            <a:off x="4334256" y="150876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icono La solución círculo"/>
          <p:cNvSpPr/>
          <p:nvPr/>
        </p:nvSpPr>
        <p:spPr>
          <a:xfrm>
            <a:off x="4700016" y="1920240"/>
            <a:ext cx="914400" cy="9144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0" name="icono La solución" descr="icono La solució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6904" y="2167128"/>
            <a:ext cx="420624" cy="42062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700016" y="31089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La solución</a:t>
            </a:r>
            <a:endParaRPr lang="en-US" sz="2200" dirty="0"/>
          </a:p>
        </p:txBody>
      </p:sp>
      <p:sp>
        <p:nvSpPr>
          <p:cNvPr id="12" name="Text 8"/>
          <p:cNvSpPr txBox="1"/>
          <p:nvPr/>
        </p:nvSpPr>
        <p:spPr>
          <a:xfrm>
            <a:off x="4700016" y="3703320"/>
            <a:ext cx="27889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Una planta Stand By mezcla Gas LP con aire y produce un “gas natural sintético” que los equipos del cliente usan sin modificaciones.</a:t>
            </a:r>
            <a:endParaRPr lang="en-US" sz="1600" dirty="0"/>
          </a:p>
        </p:txBody>
      </p:sp>
      <p:sp>
        <p:nvSpPr>
          <p:cNvPr id="13" name="tarjeta El valor"/>
          <p:cNvSpPr/>
          <p:nvPr/>
        </p:nvSpPr>
        <p:spPr>
          <a:xfrm>
            <a:off x="8119872" y="1508760"/>
            <a:ext cx="3520440" cy="4526280"/>
          </a:xfrm>
          <a:prstGeom prst="roundRect">
            <a:avLst>
              <a:gd name="adj" fmla="val 311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icono El valor círculo"/>
          <p:cNvSpPr/>
          <p:nvPr/>
        </p:nvSpPr>
        <p:spPr>
          <a:xfrm>
            <a:off x="8485632" y="1920240"/>
            <a:ext cx="914400" cy="914400"/>
          </a:xfrm>
          <a:prstGeom prst="ellipse">
            <a:avLst/>
          </a:prstGeom>
          <a:solidFill>
            <a:srgbClr val="2E9E6B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El valor" descr="icono El valo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2520" y="2167128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485632" y="31089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2"/>
                </a:solidFill>
              </a:rPr>
              <a:t>El valor</a:t>
            </a:r>
            <a:endParaRPr lang="en-US" sz="2200" dirty="0"/>
          </a:p>
        </p:txBody>
      </p:sp>
      <p:sp>
        <p:nvSpPr>
          <p:cNvPr id="17" name="Text 12"/>
          <p:cNvSpPr txBox="1"/>
          <p:nvPr/>
        </p:nvSpPr>
        <p:spPr>
          <a:xfrm>
            <a:off x="8485632" y="3703320"/>
            <a:ext cx="27889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La operación continúa durante el corte. El equipo es modular, se instala en un skid listo para operar y queda como respaldo permanente.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El riesgo: México depende del gas importado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600" b="1" dirty="0">
                <a:solidFill>
                  <a:schemeClr val="accent3"/>
                </a:solidFill>
              </a:rPr>
              <a:t>76%</a:t>
            </a:r>
            <a:endParaRPr lang="en-US" sz="6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6888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del gas natural que consume México proviene de Estados Unidos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20440"/>
            <a:ext cx="4937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chemeClr val="tx2"/>
                </a:solidFill>
              </a:rPr>
              <a:t>6,638 MMpcd</a:t>
            </a:r>
            <a:endParaRPr lang="en-US" sz="54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434840"/>
            <a:ext cx="4754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importados de EUA en 2025, récord histórico (millones de pies cúbicos diarios)</a:t>
            </a:r>
            <a:endParaRPr lang="en-US" sz="1800" dirty="0"/>
          </a:p>
        </p:txBody>
      </p:sp>
      <p:sp>
        <p:nvSpPr>
          <p:cNvPr id="7" name="caso febrero 2021"/>
          <p:cNvSpPr/>
          <p:nvPr/>
        </p:nvSpPr>
        <p:spPr>
          <a:xfrm>
            <a:off x="5852160" y="1417320"/>
            <a:ext cx="5788152" cy="4663440"/>
          </a:xfrm>
          <a:prstGeom prst="roundRect">
            <a:avLst>
              <a:gd name="adj" fmla="val 2353"/>
            </a:avLst>
          </a:prstGeom>
          <a:solidFill>
            <a:schemeClr val="tx2"/>
          </a:solidFill>
          <a:ln/>
          <a:effectLst>
            <a:outerShdw blurRad="101600" dist="25400" dir="5400000" algn="bl" rotWithShape="0">
              <a:srgbClr val="0B2A63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8" name="icono helada círculo"/>
          <p:cNvSpPr/>
          <p:nvPr/>
        </p:nvSpPr>
        <p:spPr>
          <a:xfrm>
            <a:off x="6217920" y="1737360"/>
            <a:ext cx="731520" cy="73152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9" name="icono helada" descr="icono helad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430" y="1934870"/>
            <a:ext cx="336499" cy="336499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7132320" y="178308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Caso real: helada de Texas, febrero 2021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6217920" y="2743200"/>
            <a:ext cx="51206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Las importaciones de gas desde Texas cayeron cerca de 75% en una semana.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GM, Audi, Volkswagen, Mazda, Toyota y Ford detuvieron o redujeron producción.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El costo se estimó cercano a 1 punto del PIB del primer trimestre.</a:t>
            </a:r>
            <a:endParaRPr lang="en-US" sz="16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b="1" dirty="0">
                <a:solidFill>
                  <a:schemeClr val="accent4"/>
                </a:solidFill>
              </a:rPr>
              <a:t>Nissan cambió algunas plantas a Gas LP para seguir operando: exactamente lo que resuelve una planta Stand By.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548640" y="56235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Fuentes: El Financiero (mar. 2026, con datos de la EIA de EUA); El CEO (feb. 2021, estimación del IDIC).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¿Qué es una planta Stand By?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41732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800" dirty="0">
                <a:solidFill>
                  <a:schemeClr val="tx1"/>
                </a:solidFill>
              </a:rPr>
              <a:t>Es una planta de respaldo para instalaciones que usan gas natural. Mezcla Gas LP con aire para reproducir las condiciones físicas del gas natural. Al resultado se le llama gas sintético.</a:t>
            </a:r>
            <a:endParaRPr lang="en-US" sz="1800" dirty="0"/>
          </a:p>
        </p:txBody>
      </p:sp>
      <p:sp>
        <p:nvSpPr>
          <p:cNvPr id="4" name="icono 0 círculo"/>
          <p:cNvSpPr/>
          <p:nvPr/>
        </p:nvSpPr>
        <p:spPr>
          <a:xfrm>
            <a:off x="548640" y="3063240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0" descr="icono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6" y="3248406"/>
            <a:ext cx="315468" cy="3154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463040" y="30632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Como una planta de emergencia eléctrica, pero para el gas</a:t>
            </a:r>
            <a:endParaRPr lang="en-US" sz="1600" dirty="0"/>
          </a:p>
        </p:txBody>
      </p:sp>
      <p:sp>
        <p:nvSpPr>
          <p:cNvPr id="7" name="icono 1 círculo"/>
          <p:cNvSpPr/>
          <p:nvPr/>
        </p:nvSpPr>
        <p:spPr>
          <a:xfrm>
            <a:off x="548640" y="4069080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cono 1" descr="icono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06" y="4254246"/>
            <a:ext cx="315468" cy="31546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63040" y="40690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Entra a operar cuando el gas natural falla o no alcanza</a:t>
            </a:r>
            <a:endParaRPr lang="en-US" sz="1600" dirty="0"/>
          </a:p>
        </p:txBody>
      </p:sp>
      <p:sp>
        <p:nvSpPr>
          <p:cNvPr id="10" name="icono 2 círculo"/>
          <p:cNvSpPr/>
          <p:nvPr/>
        </p:nvSpPr>
        <p:spPr>
          <a:xfrm>
            <a:off x="548640" y="5074920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1" name="icono 2" descr="icono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06" y="5260086"/>
            <a:ext cx="315468" cy="31546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463040" y="507492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Usa la misma tubería y los mismos quemadores: no se modifican los equipos del cliente</a:t>
            </a:r>
            <a:endParaRPr lang="en-US" sz="1600" dirty="0"/>
          </a:p>
        </p:txBody>
      </p:sp>
      <p:pic>
        <p:nvPicPr>
          <p:cNvPr id="13" name="foto planta stand by" descr="Planta de respaldo propano-aire con tanque de Gas LP y compresores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577516" y="1703712"/>
            <a:ext cx="4754880" cy="3450576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El secreto: gas natural sintético</a:t>
            </a:r>
            <a:endParaRPr lang="en-US" sz="3200" dirty="0"/>
          </a:p>
        </p:txBody>
      </p:sp>
      <p:sp>
        <p:nvSpPr>
          <p:cNvPr id="3" name="icono Gas LP círculo"/>
          <p:cNvSpPr/>
          <p:nvPr/>
        </p:nvSpPr>
        <p:spPr>
          <a:xfrm>
            <a:off x="1600200" y="1371600"/>
            <a:ext cx="1188720" cy="11887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4" name="icono Gas LP" descr="icono Gas L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1154" y="1692554"/>
            <a:ext cx="546811" cy="54681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26517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Gas LP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0632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5"/>
                </a:solidFill>
              </a:rPr>
              <a:t>≈ 55%</a:t>
            </a:r>
            <a:endParaRPr lang="en-US" sz="1600" dirty="0"/>
          </a:p>
        </p:txBody>
      </p:sp>
      <p:sp>
        <p:nvSpPr>
          <p:cNvPr id="7" name="icono Aire círculo"/>
          <p:cNvSpPr/>
          <p:nvPr/>
        </p:nvSpPr>
        <p:spPr>
          <a:xfrm>
            <a:off x="5321808" y="1371600"/>
            <a:ext cx="1188720" cy="118872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cono Aire" descr="icono Air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2762" y="1692554"/>
            <a:ext cx="546811" cy="546811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4636008" y="26517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Aire</a:t>
            </a:r>
            <a:endParaRPr lang="en-US" sz="2000" dirty="0"/>
          </a:p>
        </p:txBody>
      </p:sp>
      <p:sp>
        <p:nvSpPr>
          <p:cNvPr id="10" name="Text 6"/>
          <p:cNvSpPr txBox="1"/>
          <p:nvPr/>
        </p:nvSpPr>
        <p:spPr>
          <a:xfrm>
            <a:off x="4636008" y="30632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5"/>
                </a:solidFill>
              </a:rPr>
              <a:t>≈ 45%</a:t>
            </a:r>
            <a:endParaRPr lang="en-US" sz="1600" dirty="0"/>
          </a:p>
        </p:txBody>
      </p:sp>
      <p:sp>
        <p:nvSpPr>
          <p:cNvPr id="11" name="icono Gas natural sintético círculo"/>
          <p:cNvSpPr/>
          <p:nvPr/>
        </p:nvSpPr>
        <p:spPr>
          <a:xfrm>
            <a:off x="9043416" y="1371600"/>
            <a:ext cx="1188720" cy="118872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2" name="icono Gas natural sintético" descr="icono Gas natural sintétic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4370" y="1692554"/>
            <a:ext cx="546811" cy="546811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8357616" y="26517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Gas natural sintético</a:t>
            </a:r>
            <a:endParaRPr lang="en-US" sz="2000" dirty="0"/>
          </a:p>
        </p:txBody>
      </p:sp>
      <p:sp>
        <p:nvSpPr>
          <p:cNvPr id="14" name="Text 9"/>
          <p:cNvSpPr txBox="1"/>
          <p:nvPr/>
        </p:nvSpPr>
        <p:spPr>
          <a:xfrm>
            <a:off x="8357616" y="30632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dirty="0">
                <a:solidFill>
                  <a:schemeClr val="accent5"/>
                </a:solidFill>
              </a:rPr>
              <a:t>Listo para usar</a:t>
            </a:r>
            <a:endParaRPr lang="en-US" sz="1600" dirty="0"/>
          </a:p>
        </p:txBody>
      </p:sp>
      <p:sp>
        <p:nvSpPr>
          <p:cNvPr id="15" name="Text 10"/>
          <p:cNvSpPr txBox="1"/>
          <p:nvPr/>
        </p:nvSpPr>
        <p:spPr>
          <a:xfrm>
            <a:off x="3520440" y="14630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accent5"/>
                </a:solidFill>
              </a:rPr>
              <a:t>+</a:t>
            </a:r>
            <a:endParaRPr lang="en-US" sz="5400" dirty="0"/>
          </a:p>
        </p:txBody>
      </p:sp>
      <p:sp>
        <p:nvSpPr>
          <p:cNvPr id="16" name="Text 11"/>
          <p:cNvSpPr txBox="1"/>
          <p:nvPr/>
        </p:nvSpPr>
        <p:spPr>
          <a:xfrm>
            <a:off x="7242048" y="14630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accent5"/>
                </a:solidFill>
              </a:rPr>
              <a:t>=</a:t>
            </a:r>
            <a:endParaRPr lang="en-US" sz="5400" dirty="0"/>
          </a:p>
        </p:txBody>
      </p:sp>
      <p:sp>
        <p:nvSpPr>
          <p:cNvPr id="17" name="tarjeta ¿Por qué se mezcla con aire?"/>
          <p:cNvSpPr/>
          <p:nvPr/>
        </p:nvSpPr>
        <p:spPr>
          <a:xfrm>
            <a:off x="548640" y="3749040"/>
            <a:ext cx="5413248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8" name="Text 13"/>
          <p:cNvSpPr txBox="1"/>
          <p:nvPr/>
        </p:nvSpPr>
        <p:spPr>
          <a:xfrm>
            <a:off x="868680" y="393192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¿Por qué se mezcla con aire?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868680" y="438912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El vapor de Gas LP tiene unas 2.5 veces más energía por m³ que el gas natural. El aire lo “diluye” hasta que el quemador recibe la misma energía que con gas natural (mismo Índice de Wobbe).</a:t>
            </a:r>
            <a:endParaRPr lang="en-US" sz="1500" dirty="0"/>
          </a:p>
        </p:txBody>
      </p:sp>
      <p:sp>
        <p:nvSpPr>
          <p:cNvPr id="20" name="tarjeta ¿Es seguro mezclar gas con aire?"/>
          <p:cNvSpPr/>
          <p:nvPr/>
        </p:nvSpPr>
        <p:spPr>
          <a:xfrm>
            <a:off x="6227064" y="3749040"/>
            <a:ext cx="5413248" cy="2011680"/>
          </a:xfrm>
          <a:prstGeom prst="roundRect">
            <a:avLst>
              <a:gd name="adj" fmla="val 545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1" name="Text 16"/>
          <p:cNvSpPr txBox="1"/>
          <p:nvPr/>
        </p:nvSpPr>
        <p:spPr>
          <a:xfrm>
            <a:off x="6547104" y="3931920"/>
            <a:ext cx="4800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¿Es seguro mezclar gas con aire?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6547104" y="4389120"/>
            <a:ext cx="4800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Sí. La mezcla tiene tanto gas que no puede encenderse dentro de la tubería; solo arde en el quemador, donde recibe el aire adicional que necesita.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548640" y="589788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5"/>
                </a:solidFill>
              </a:rPr>
              <a:t>Proporciones típicas de referencia; se calibran en cada proyecto según la composición del Gas LP y los equipos del cliente.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Equivalencia energética</a:t>
            </a:r>
            <a:endParaRPr lang="en-US" sz="3200" dirty="0"/>
          </a:p>
        </p:txBody>
      </p:sp>
      <p:sp>
        <p:nvSpPr>
          <p:cNvPr id="3" name="dato 1 m³ de gas natural"/>
          <p:cNvSpPr/>
          <p:nvPr/>
        </p:nvSpPr>
        <p:spPr>
          <a:xfrm>
            <a:off x="548640" y="137160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icono 1 m³ de gas natural círculo"/>
          <p:cNvSpPr/>
          <p:nvPr/>
        </p:nvSpPr>
        <p:spPr>
          <a:xfrm>
            <a:off x="822960" y="1691640"/>
            <a:ext cx="731520" cy="73152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1 m³ de gas natural" descr="icono 1 m³ de gas natural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70" y="188915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6002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35,069 BTU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1737360" y="22402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1 m³ de gas natural</a:t>
            </a:r>
            <a:endParaRPr lang="en-US" sz="1500" dirty="0"/>
          </a:p>
        </p:txBody>
      </p:sp>
      <p:sp>
        <p:nvSpPr>
          <p:cNvPr id="8" name="dato 1 litro de Gas LP (líquido)"/>
          <p:cNvSpPr/>
          <p:nvPr/>
        </p:nvSpPr>
        <p:spPr>
          <a:xfrm>
            <a:off x="4334256" y="137160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icono 1 litro de Gas LP (líquido) círculo"/>
          <p:cNvSpPr/>
          <p:nvPr/>
        </p:nvSpPr>
        <p:spPr>
          <a:xfrm>
            <a:off x="4608576" y="1691640"/>
            <a:ext cx="731520" cy="7315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0" name="icono 1 litro de Gas LP (líquido)" descr="icono 1 litro de Gas LP (líquido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086" y="1889150"/>
            <a:ext cx="336499" cy="33649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522976" y="16002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26,282 BTU</a:t>
            </a:r>
            <a:endParaRPr lang="en-US" sz="2800" dirty="0"/>
          </a:p>
        </p:txBody>
      </p:sp>
      <p:sp>
        <p:nvSpPr>
          <p:cNvPr id="12" name="Text 8"/>
          <p:cNvSpPr txBox="1"/>
          <p:nvPr/>
        </p:nvSpPr>
        <p:spPr>
          <a:xfrm>
            <a:off x="5522976" y="22402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1 litro de Gas LP (líquido)</a:t>
            </a:r>
            <a:endParaRPr lang="en-US" sz="1500" dirty="0"/>
          </a:p>
        </p:txBody>
      </p:sp>
      <p:sp>
        <p:nvSpPr>
          <p:cNvPr id="13" name="dato 1 m³ de vapor de propano"/>
          <p:cNvSpPr/>
          <p:nvPr/>
        </p:nvSpPr>
        <p:spPr>
          <a:xfrm>
            <a:off x="8119872" y="137160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icono 1 m³ de vapor de propano círculo"/>
          <p:cNvSpPr/>
          <p:nvPr/>
        </p:nvSpPr>
        <p:spPr>
          <a:xfrm>
            <a:off x="8394192" y="1691640"/>
            <a:ext cx="731520" cy="7315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1 m³ de vapor de propano" descr="icono 1 m³ de vapor de propan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702" y="1889150"/>
            <a:ext cx="336499" cy="33649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308592" y="1600200"/>
            <a:ext cx="2240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88,305 BTU</a:t>
            </a:r>
            <a:endParaRPr lang="en-US" sz="2800" dirty="0"/>
          </a:p>
        </p:txBody>
      </p:sp>
      <p:sp>
        <p:nvSpPr>
          <p:cNvPr id="17" name="Text 12"/>
          <p:cNvSpPr txBox="1"/>
          <p:nvPr/>
        </p:nvSpPr>
        <p:spPr>
          <a:xfrm>
            <a:off x="9308592" y="22402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1 m³ de vapor de propano</a:t>
            </a:r>
            <a:endParaRPr lang="en-US" sz="1500" dirty="0"/>
          </a:p>
        </p:txBody>
      </p:sp>
      <p:sp>
        <p:nvSpPr>
          <p:cNvPr id="18" name="qué es un BTU"/>
          <p:cNvSpPr/>
          <p:nvPr/>
        </p:nvSpPr>
        <p:spPr>
          <a:xfrm>
            <a:off x="548640" y="3429000"/>
            <a:ext cx="5120640" cy="2651760"/>
          </a:xfrm>
          <a:prstGeom prst="roundRect">
            <a:avLst>
              <a:gd name="adj" fmla="val 4138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icono BTU círculo"/>
          <p:cNvSpPr/>
          <p:nvPr/>
        </p:nvSpPr>
        <p:spPr>
          <a:xfrm>
            <a:off x="868680" y="3703320"/>
            <a:ext cx="640080" cy="64008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0" name="icono BTU" descr="icono BTU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502" y="3876142"/>
            <a:ext cx="294437" cy="294437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691640" y="3703320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¿Qué es un BTU?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68680" y="4526280"/>
            <a:ext cx="4526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bg1"/>
                </a:solidFill>
              </a:rPr>
              <a:t>Es una unidad de energía: el calor necesario para elevar 1 °F la temperatura de una libra de agua. Equivale, aproximadamente, a la energía de un cerillo de madera.</a:t>
            </a:r>
            <a:endParaRPr lang="en-US" sz="1500" dirty="0"/>
          </a:p>
        </p:txBody>
      </p:sp>
      <p:graphicFrame>
        <p:nvGraphicFramePr>
          <p:cNvPr id="23" name="gráfica energía por m3"/>
          <p:cNvGraphicFramePr/>
          <p:nvPr/>
        </p:nvGraphicFramePr>
        <p:xfrm>
          <a:off x="5943600" y="3429000"/>
          <a:ext cx="5696712" cy="2651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¿Cómo funciona? El proceso paso a paso</a:t>
            </a:r>
            <a:endParaRPr lang="en-US" sz="3200" dirty="0"/>
          </a:p>
        </p:txBody>
      </p:sp>
      <p:sp>
        <p:nvSpPr>
          <p:cNvPr id="3" name="icono 1. Tanque círculo"/>
          <p:cNvSpPr/>
          <p:nvPr/>
        </p:nvSpPr>
        <p:spPr>
          <a:xfrm>
            <a:off x="960120" y="1417320"/>
            <a:ext cx="868680" cy="86868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4" name="icono 1. Tanque" descr="icono 1. Tanqu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4664" y="1651864"/>
            <a:ext cx="399593" cy="39959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3774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1. Tanque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7432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Almacena el Gas LP en estado líquido</a:t>
            </a:r>
            <a:endParaRPr lang="en-US" sz="1200" dirty="0"/>
          </a:p>
        </p:txBody>
      </p:sp>
      <p:sp>
        <p:nvSpPr>
          <p:cNvPr id="7" name="flecha gas 0"/>
          <p:cNvSpPr/>
          <p:nvPr/>
        </p:nvSpPr>
        <p:spPr>
          <a:xfrm>
            <a:off x="1901952" y="1851660"/>
            <a:ext cx="859536" cy="914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8" name="icono 2. Bomba círculo"/>
          <p:cNvSpPr/>
          <p:nvPr/>
        </p:nvSpPr>
        <p:spPr>
          <a:xfrm>
            <a:off x="2834640" y="1417320"/>
            <a:ext cx="868680" cy="86868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9" name="icono 2. Bomba" descr="icono 2. Bomb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9184" y="1651864"/>
            <a:ext cx="399593" cy="399593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2423160" y="23774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2. Bomba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2423160" y="27432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Envía el líquido a presión constante (opcional)</a:t>
            </a:r>
            <a:endParaRPr lang="en-US" sz="1200" dirty="0"/>
          </a:p>
        </p:txBody>
      </p:sp>
      <p:sp>
        <p:nvSpPr>
          <p:cNvPr id="12" name="flecha gas 1"/>
          <p:cNvSpPr/>
          <p:nvPr/>
        </p:nvSpPr>
        <p:spPr>
          <a:xfrm>
            <a:off x="3776472" y="1851660"/>
            <a:ext cx="859536" cy="914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3" name="icono 3. Vaporizador círculo"/>
          <p:cNvSpPr/>
          <p:nvPr/>
        </p:nvSpPr>
        <p:spPr>
          <a:xfrm>
            <a:off x="4709160" y="1417320"/>
            <a:ext cx="868680" cy="86868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4" name="icono 3. Vaporizador" descr="icono 3. Vaporizado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3704" y="1651864"/>
            <a:ext cx="399593" cy="399593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4297680" y="23774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3. Vaporizador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4297680" y="27432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Calienta el gas y lo convierte en vapor</a:t>
            </a:r>
            <a:endParaRPr lang="en-US" sz="1200" dirty="0"/>
          </a:p>
        </p:txBody>
      </p:sp>
      <p:sp>
        <p:nvSpPr>
          <p:cNvPr id="17" name="flecha gas 2"/>
          <p:cNvSpPr/>
          <p:nvPr/>
        </p:nvSpPr>
        <p:spPr>
          <a:xfrm>
            <a:off x="5650992" y="1851660"/>
            <a:ext cx="859536" cy="914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18" name="icono 4. Tanque trampa círculo"/>
          <p:cNvSpPr/>
          <p:nvPr/>
        </p:nvSpPr>
        <p:spPr>
          <a:xfrm>
            <a:off x="6583680" y="1417320"/>
            <a:ext cx="868680" cy="86868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9" name="icono 4. Tanque trampa" descr="icono 4. Tanque tramp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8224" y="1651864"/>
            <a:ext cx="399593" cy="399593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172200" y="23774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4. Tanque trampa</a:t>
            </a:r>
            <a:endParaRPr lang="en-US" sz="1500" dirty="0"/>
          </a:p>
        </p:txBody>
      </p:sp>
      <p:sp>
        <p:nvSpPr>
          <p:cNvPr id="21" name="Text 15"/>
          <p:cNvSpPr txBox="1"/>
          <p:nvPr/>
        </p:nvSpPr>
        <p:spPr>
          <a:xfrm>
            <a:off x="6172200" y="27432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Evita que el vapor se condense</a:t>
            </a:r>
            <a:endParaRPr lang="en-US" sz="1200" dirty="0"/>
          </a:p>
        </p:txBody>
      </p:sp>
      <p:sp>
        <p:nvSpPr>
          <p:cNvPr id="22" name="icono mezclador círculo"/>
          <p:cNvSpPr/>
          <p:nvPr/>
        </p:nvSpPr>
        <p:spPr>
          <a:xfrm>
            <a:off x="8458200" y="2788920"/>
            <a:ext cx="868680" cy="86868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3" name="icono mezclador" descr="icono mezclador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2744" y="3023464"/>
            <a:ext cx="399593" cy="399593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8046720" y="37490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5. Mezclador</a:t>
            </a:r>
            <a:endParaRPr lang="en-US" sz="1500" dirty="0"/>
          </a:p>
        </p:txBody>
      </p:sp>
      <p:sp>
        <p:nvSpPr>
          <p:cNvPr id="25" name="Text 18"/>
          <p:cNvSpPr txBox="1"/>
          <p:nvPr/>
        </p:nvSpPr>
        <p:spPr>
          <a:xfrm>
            <a:off x="8046720" y="41148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Combina vapor de gas y aire en la proporción exacta</a:t>
            </a:r>
            <a:endParaRPr lang="en-US" sz="1200" dirty="0"/>
          </a:p>
        </p:txBody>
      </p:sp>
      <p:sp>
        <p:nvSpPr>
          <p:cNvPr id="26" name="icono usuario círculo"/>
          <p:cNvSpPr/>
          <p:nvPr/>
        </p:nvSpPr>
        <p:spPr>
          <a:xfrm>
            <a:off x="10332720" y="2788920"/>
            <a:ext cx="868680" cy="868680"/>
          </a:xfrm>
          <a:prstGeom prst="ellipse">
            <a:avLst/>
          </a:prstGeom>
          <a:solidFill>
            <a:srgbClr val="2E9E6B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7" name="icono usuario" descr="icono usuari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7264" y="3023464"/>
            <a:ext cx="399593" cy="399593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9921240" y="3749040"/>
            <a:ext cx="1691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6. Usuario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9921240" y="411480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Recibe gas sintético en su línea de alimentación</a:t>
            </a:r>
            <a:endParaRPr lang="en-US" sz="1200" dirty="0"/>
          </a:p>
        </p:txBody>
      </p:sp>
      <p:sp>
        <p:nvSpPr>
          <p:cNvPr id="30" name="flecha gas a mezclador"/>
          <p:cNvSpPr/>
          <p:nvPr/>
        </p:nvSpPr>
        <p:spPr>
          <a:xfrm>
            <a:off x="7498080" y="1988820"/>
            <a:ext cx="941832" cy="1097280"/>
          </a:xfrm>
          <a:prstGeom prst="line">
            <a:avLst/>
          </a:prstGeom>
          <a:noFill/>
          <a:ln w="28575">
            <a:solidFill>
              <a:schemeClr val="accent3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31" name="flecha a usuario"/>
          <p:cNvSpPr/>
          <p:nvPr/>
        </p:nvSpPr>
        <p:spPr>
          <a:xfrm>
            <a:off x="9400032" y="3223260"/>
            <a:ext cx="859536" cy="914"/>
          </a:xfrm>
          <a:prstGeom prst="line">
            <a:avLst/>
          </a:prstGeom>
          <a:noFill/>
          <a:ln w="28575">
            <a:solidFill>
              <a:schemeClr val="accent6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32" name="icono compresor círculo"/>
          <p:cNvSpPr/>
          <p:nvPr/>
        </p:nvSpPr>
        <p:spPr>
          <a:xfrm>
            <a:off x="4709160" y="4343400"/>
            <a:ext cx="868680" cy="86868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33" name="icono compresor" descr="icono compresor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3704" y="4577944"/>
            <a:ext cx="399593" cy="399593"/>
          </a:xfrm>
          <a:prstGeom prst="rect">
            <a:avLst/>
          </a:prstGeom>
        </p:spPr>
      </p:pic>
      <p:sp>
        <p:nvSpPr>
          <p:cNvPr id="34" name="Text 25"/>
          <p:cNvSpPr txBox="1"/>
          <p:nvPr/>
        </p:nvSpPr>
        <p:spPr>
          <a:xfrm>
            <a:off x="4160520" y="5303520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chemeClr val="tx2"/>
                </a:solidFill>
              </a:rPr>
              <a:t>Compresor de aire</a:t>
            </a:r>
            <a:endParaRPr lang="en-US" sz="1500" dirty="0"/>
          </a:p>
        </p:txBody>
      </p:sp>
      <p:sp>
        <p:nvSpPr>
          <p:cNvPr id="35" name="Text 26"/>
          <p:cNvSpPr txBox="1"/>
          <p:nvPr/>
        </p:nvSpPr>
        <p:spPr>
          <a:xfrm>
            <a:off x="4297680" y="566928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1"/>
                </a:solidFill>
              </a:rPr>
              <a:t>Entrega aire filtrado y seco</a:t>
            </a:r>
            <a:endParaRPr lang="en-US" sz="1200" dirty="0"/>
          </a:p>
        </p:txBody>
      </p:sp>
      <p:sp>
        <p:nvSpPr>
          <p:cNvPr id="36" name="flecha aire a mezclador"/>
          <p:cNvSpPr/>
          <p:nvPr/>
        </p:nvSpPr>
        <p:spPr>
          <a:xfrm flipV="1">
            <a:off x="5650992" y="3497580"/>
            <a:ext cx="2852928" cy="1188720"/>
          </a:xfrm>
          <a:prstGeom prst="line">
            <a:avLst/>
          </a:prstGeom>
          <a:noFill/>
          <a:ln w="28575">
            <a:solidFill>
              <a:schemeClr val="accent2"/>
            </a:solidFill>
            <a:prstDash val="solid"/>
            <a:tailEnd type="triangle"/>
          </a:ln>
        </p:spPr>
        <p:txBody>
          <a:bodyPr/>
          <a:lstStyle/>
          <a:p>
            <a:endParaRPr lang="es-MX"/>
          </a:p>
        </p:txBody>
      </p:sp>
      <p:sp>
        <p:nvSpPr>
          <p:cNvPr id="37" name="nota controles"/>
          <p:cNvSpPr/>
          <p:nvPr/>
        </p:nvSpPr>
        <p:spPr>
          <a:xfrm>
            <a:off x="548640" y="4343400"/>
            <a:ext cx="3337560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8" name="leyenda línea 0"/>
          <p:cNvSpPr/>
          <p:nvPr/>
        </p:nvSpPr>
        <p:spPr>
          <a:xfrm>
            <a:off x="777240" y="4636008"/>
            <a:ext cx="411480" cy="0"/>
          </a:xfrm>
          <a:prstGeom prst="line">
            <a:avLst/>
          </a:prstGeom>
          <a:noFill/>
          <a:ln w="38100">
            <a:solidFill>
              <a:schemeClr val="accent3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39" name="Text 30"/>
          <p:cNvSpPr txBox="1"/>
          <p:nvPr/>
        </p:nvSpPr>
        <p:spPr>
          <a:xfrm>
            <a:off x="1325880" y="450799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3"/>
                </a:solidFill>
              </a:rPr>
              <a:t>Línea de gas</a:t>
            </a:r>
            <a:endParaRPr lang="en-US" sz="1300" dirty="0"/>
          </a:p>
        </p:txBody>
      </p:sp>
      <p:sp>
        <p:nvSpPr>
          <p:cNvPr id="40" name="leyenda línea 1"/>
          <p:cNvSpPr/>
          <p:nvPr/>
        </p:nvSpPr>
        <p:spPr>
          <a:xfrm>
            <a:off x="777240" y="4928616"/>
            <a:ext cx="41148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1" name="Text 32"/>
          <p:cNvSpPr txBox="1"/>
          <p:nvPr/>
        </p:nvSpPr>
        <p:spPr>
          <a:xfrm>
            <a:off x="1325880" y="480060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Línea de aire</a:t>
            </a:r>
            <a:endParaRPr lang="en-US" sz="1300" dirty="0"/>
          </a:p>
        </p:txBody>
      </p:sp>
      <p:sp>
        <p:nvSpPr>
          <p:cNvPr id="42" name="leyenda línea 2"/>
          <p:cNvSpPr/>
          <p:nvPr/>
        </p:nvSpPr>
        <p:spPr>
          <a:xfrm>
            <a:off x="777240" y="5221224"/>
            <a:ext cx="411480" cy="0"/>
          </a:xfrm>
          <a:prstGeom prst="line">
            <a:avLst/>
          </a:prstGeom>
          <a:noFill/>
          <a:ln w="38100">
            <a:solidFill>
              <a:schemeClr val="accent6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3" name="Text 34"/>
          <p:cNvSpPr txBox="1"/>
          <p:nvPr/>
        </p:nvSpPr>
        <p:spPr>
          <a:xfrm>
            <a:off x="1325880" y="509320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accent6"/>
                </a:solidFill>
              </a:rPr>
              <a:t>Gas sintético al usuario</a:t>
            </a:r>
            <a:endParaRPr lang="en-US" sz="1300" dirty="0"/>
          </a:p>
        </p:txBody>
      </p:sp>
      <p:sp>
        <p:nvSpPr>
          <p:cNvPr id="44" name="Text 35"/>
          <p:cNvSpPr txBox="1"/>
          <p:nvPr/>
        </p:nvSpPr>
        <p:spPr>
          <a:xfrm>
            <a:off x="777240" y="539496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Los controles mantienen constante la presión y la proporción de la mezcla.</a:t>
            </a:r>
            <a:endParaRPr lang="en-US" sz="1200" dirty="0"/>
          </a:p>
        </p:txBody>
      </p:sp>
      <p:sp>
        <p:nvSpPr>
          <p:cNvPr id="4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Del concepto al diagrama real</a:t>
            </a:r>
            <a:endParaRPr lang="en-US" sz="3200" dirty="0"/>
          </a:p>
        </p:txBody>
      </p:sp>
      <p:sp>
        <p:nvSpPr>
          <p:cNvPr id="3" name="marco diagrama"/>
          <p:cNvSpPr/>
          <p:nvPr/>
        </p:nvSpPr>
        <p:spPr>
          <a:xfrm>
            <a:off x="411480" y="1325880"/>
            <a:ext cx="7772400" cy="4908665"/>
          </a:xfrm>
          <a:prstGeom prst="roundRect">
            <a:avLst>
              <a:gd name="adj" fmla="val 2235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4" name="diagrama de proceso" descr="Diagrama: compresor de aire, tanque de aire, mezclador, vaporizador y tanque de almacenamien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463040"/>
            <a:ext cx="7498080" cy="4039985"/>
          </a:xfrm>
          <a:prstGeom prst="rect">
            <a:avLst/>
          </a:prstGeom>
        </p:spPr>
      </p:pic>
      <p:sp>
        <p:nvSpPr>
          <p:cNvPr id="5" name="marcador 1"/>
          <p:cNvSpPr/>
          <p:nvPr/>
        </p:nvSpPr>
        <p:spPr>
          <a:xfrm>
            <a:off x="1190549" y="5685905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6" name="Text 3"/>
          <p:cNvSpPr txBox="1"/>
          <p:nvPr/>
        </p:nvSpPr>
        <p:spPr>
          <a:xfrm>
            <a:off x="1190549" y="568590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1</a:t>
            </a:r>
            <a:endParaRPr lang="en-US" sz="1300" dirty="0"/>
          </a:p>
        </p:txBody>
      </p:sp>
      <p:sp>
        <p:nvSpPr>
          <p:cNvPr id="7" name="leyenda 1"/>
          <p:cNvSpPr/>
          <p:nvPr/>
        </p:nvSpPr>
        <p:spPr>
          <a:xfrm>
            <a:off x="8503920" y="1554480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 txBox="1"/>
          <p:nvPr/>
        </p:nvSpPr>
        <p:spPr>
          <a:xfrm>
            <a:off x="8503920" y="1554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9098280" y="15544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Compresor de aire</a:t>
            </a:r>
            <a:endParaRPr lang="en-US" sz="1500" dirty="0"/>
          </a:p>
        </p:txBody>
      </p:sp>
      <p:sp>
        <p:nvSpPr>
          <p:cNvPr id="10" name="marcador 2"/>
          <p:cNvSpPr/>
          <p:nvPr/>
        </p:nvSpPr>
        <p:spPr>
          <a:xfrm>
            <a:off x="1887870" y="5685905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Text 8"/>
          <p:cNvSpPr txBox="1"/>
          <p:nvPr/>
        </p:nvSpPr>
        <p:spPr>
          <a:xfrm>
            <a:off x="1887870" y="568590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2</a:t>
            </a:r>
            <a:endParaRPr lang="en-US" sz="1300" dirty="0"/>
          </a:p>
        </p:txBody>
      </p:sp>
      <p:sp>
        <p:nvSpPr>
          <p:cNvPr id="12" name="leyenda 2"/>
          <p:cNvSpPr/>
          <p:nvPr/>
        </p:nvSpPr>
        <p:spPr>
          <a:xfrm>
            <a:off x="8503920" y="2331720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10"/>
          <p:cNvSpPr txBox="1"/>
          <p:nvPr/>
        </p:nvSpPr>
        <p:spPr>
          <a:xfrm>
            <a:off x="8503920" y="2331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9098280" y="233172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Tanque pulmón de aire</a:t>
            </a:r>
            <a:endParaRPr lang="en-US" sz="1500" dirty="0"/>
          </a:p>
        </p:txBody>
      </p:sp>
      <p:sp>
        <p:nvSpPr>
          <p:cNvPr id="15" name="marcador 3"/>
          <p:cNvSpPr/>
          <p:nvPr/>
        </p:nvSpPr>
        <p:spPr>
          <a:xfrm>
            <a:off x="3095061" y="5685905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6" name="Text 13"/>
          <p:cNvSpPr txBox="1"/>
          <p:nvPr/>
        </p:nvSpPr>
        <p:spPr>
          <a:xfrm>
            <a:off x="3095061" y="568590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leyenda 3"/>
          <p:cNvSpPr/>
          <p:nvPr/>
        </p:nvSpPr>
        <p:spPr>
          <a:xfrm>
            <a:off x="8503920" y="3108960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8" name="Text 15"/>
          <p:cNvSpPr txBox="1"/>
          <p:nvPr/>
        </p:nvSpPr>
        <p:spPr>
          <a:xfrm>
            <a:off x="8503920" y="31089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9098280" y="31089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Mezclador</a:t>
            </a:r>
            <a:endParaRPr lang="en-US" sz="1500" dirty="0"/>
          </a:p>
        </p:txBody>
      </p:sp>
      <p:sp>
        <p:nvSpPr>
          <p:cNvPr id="20" name="marcador 4"/>
          <p:cNvSpPr/>
          <p:nvPr/>
        </p:nvSpPr>
        <p:spPr>
          <a:xfrm>
            <a:off x="4812121" y="5685905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1" name="Text 18"/>
          <p:cNvSpPr txBox="1"/>
          <p:nvPr/>
        </p:nvSpPr>
        <p:spPr>
          <a:xfrm>
            <a:off x="4812121" y="568590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4</a:t>
            </a:r>
            <a:endParaRPr lang="en-US" sz="1300" dirty="0"/>
          </a:p>
        </p:txBody>
      </p:sp>
      <p:sp>
        <p:nvSpPr>
          <p:cNvPr id="22" name="leyenda 4"/>
          <p:cNvSpPr/>
          <p:nvPr/>
        </p:nvSpPr>
        <p:spPr>
          <a:xfrm>
            <a:off x="8503920" y="3886200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3" name="Text 20"/>
          <p:cNvSpPr txBox="1"/>
          <p:nvPr/>
        </p:nvSpPr>
        <p:spPr>
          <a:xfrm>
            <a:off x="8503920" y="38862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9098280" y="38862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Vaporizador</a:t>
            </a:r>
            <a:endParaRPr lang="en-US" sz="1500" dirty="0"/>
          </a:p>
        </p:txBody>
      </p:sp>
      <p:sp>
        <p:nvSpPr>
          <p:cNvPr id="25" name="marcador 5"/>
          <p:cNvSpPr/>
          <p:nvPr/>
        </p:nvSpPr>
        <p:spPr>
          <a:xfrm>
            <a:off x="6529182" y="5685905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6" name="Text 23"/>
          <p:cNvSpPr txBox="1"/>
          <p:nvPr/>
        </p:nvSpPr>
        <p:spPr>
          <a:xfrm>
            <a:off x="6529182" y="5685905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5</a:t>
            </a:r>
            <a:endParaRPr lang="en-US" sz="1300" dirty="0"/>
          </a:p>
        </p:txBody>
      </p:sp>
      <p:sp>
        <p:nvSpPr>
          <p:cNvPr id="27" name="leyenda 5"/>
          <p:cNvSpPr/>
          <p:nvPr/>
        </p:nvSpPr>
        <p:spPr>
          <a:xfrm>
            <a:off x="8503920" y="4663440"/>
            <a:ext cx="411480" cy="41148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8" name="Text 25"/>
          <p:cNvSpPr txBox="1"/>
          <p:nvPr/>
        </p:nvSpPr>
        <p:spPr>
          <a:xfrm>
            <a:off x="8503920" y="4663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9098280" y="46634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Tanque de almacenamiento de Gas LP</a:t>
            </a:r>
            <a:endParaRPr lang="en-US" sz="1500" dirty="0"/>
          </a:p>
        </p:txBody>
      </p:sp>
      <p:sp>
        <p:nvSpPr>
          <p:cNvPr id="30" name="Text 27"/>
          <p:cNvSpPr txBox="1"/>
          <p:nvPr/>
        </p:nvSpPr>
        <p:spPr>
          <a:xfrm>
            <a:off x="8503920" y="54864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Diagrama de referencia del fabricante (Ransome).</a:t>
            </a:r>
            <a:endParaRPr lang="en-US" sz="11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Componentes clave</a:t>
            </a:r>
            <a:endParaRPr lang="en-US" sz="3200" dirty="0"/>
          </a:p>
        </p:txBody>
      </p:sp>
      <p:sp>
        <p:nvSpPr>
          <p:cNvPr id="3" name="componente Tanque de almacenamiento"/>
          <p:cNvSpPr/>
          <p:nvPr/>
        </p:nvSpPr>
        <p:spPr>
          <a:xfrm>
            <a:off x="548640" y="1417320"/>
            <a:ext cx="3520440" cy="2212848"/>
          </a:xfrm>
          <a:prstGeom prst="roundRect">
            <a:avLst>
              <a:gd name="adj" fmla="val 49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icono Tanque de almacenamiento círculo"/>
          <p:cNvSpPr/>
          <p:nvPr/>
        </p:nvSpPr>
        <p:spPr>
          <a:xfrm>
            <a:off x="822960" y="1691640"/>
            <a:ext cx="731520" cy="7315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Tanque de almacenamiento" descr="icono Tanque de almacenamien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70" y="188915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6916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Tanque de almacenamiento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6032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Guarda el Gas LP líquido. Se dimensiona según el consumo y los días de respaldo deseados.</a:t>
            </a:r>
            <a:endParaRPr lang="en-US" sz="1400" dirty="0"/>
          </a:p>
        </p:txBody>
      </p:sp>
      <p:sp>
        <p:nvSpPr>
          <p:cNvPr id="8" name="componente Bomba estabilizadora"/>
          <p:cNvSpPr/>
          <p:nvPr/>
        </p:nvSpPr>
        <p:spPr>
          <a:xfrm>
            <a:off x="4334256" y="1417320"/>
            <a:ext cx="3520440" cy="2212848"/>
          </a:xfrm>
          <a:prstGeom prst="roundRect">
            <a:avLst>
              <a:gd name="adj" fmla="val 49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icono Bomba estabilizadora círculo"/>
          <p:cNvSpPr/>
          <p:nvPr/>
        </p:nvSpPr>
        <p:spPr>
          <a:xfrm>
            <a:off x="4608576" y="1691640"/>
            <a:ext cx="731520" cy="7315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0" name="icono Bomba estabilizadora" descr="icono Bomba estabilizador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086" y="1889150"/>
            <a:ext cx="336499" cy="336499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522976" y="16916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Bomba estabilizadora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4608576" y="256032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Envía el gas líquido al vaporizador a presión constante. No siempre es necesaria.</a:t>
            </a:r>
            <a:endParaRPr lang="en-US" sz="1400" dirty="0"/>
          </a:p>
        </p:txBody>
      </p:sp>
      <p:sp>
        <p:nvSpPr>
          <p:cNvPr id="13" name="componente Vaporizador"/>
          <p:cNvSpPr/>
          <p:nvPr/>
        </p:nvSpPr>
        <p:spPr>
          <a:xfrm>
            <a:off x="8119872" y="1417320"/>
            <a:ext cx="3520440" cy="2212848"/>
          </a:xfrm>
          <a:prstGeom prst="roundRect">
            <a:avLst>
              <a:gd name="adj" fmla="val 49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icono Vaporizador círculo"/>
          <p:cNvSpPr/>
          <p:nvPr/>
        </p:nvSpPr>
        <p:spPr>
          <a:xfrm>
            <a:off x="8394192" y="1691640"/>
            <a:ext cx="731520" cy="7315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Vaporizador" descr="icono Vaporizador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702" y="1889150"/>
            <a:ext cx="336499" cy="336499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308592" y="16916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Vaporizador</a:t>
            </a:r>
            <a:endParaRPr lang="en-US" sz="1700" dirty="0"/>
          </a:p>
        </p:txBody>
      </p:sp>
      <p:sp>
        <p:nvSpPr>
          <p:cNvPr id="17" name="Text 12"/>
          <p:cNvSpPr txBox="1"/>
          <p:nvPr/>
        </p:nvSpPr>
        <p:spPr>
          <a:xfrm>
            <a:off x="8394192" y="2560320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Calienta el Gas LP y lo convierte de líquido a vapor.</a:t>
            </a:r>
            <a:endParaRPr lang="en-US" sz="1400" dirty="0"/>
          </a:p>
        </p:txBody>
      </p:sp>
      <p:sp>
        <p:nvSpPr>
          <p:cNvPr id="18" name="componente Tanque trampa"/>
          <p:cNvSpPr/>
          <p:nvPr/>
        </p:nvSpPr>
        <p:spPr>
          <a:xfrm>
            <a:off x="548640" y="3813048"/>
            <a:ext cx="3520440" cy="2212848"/>
          </a:xfrm>
          <a:prstGeom prst="roundRect">
            <a:avLst>
              <a:gd name="adj" fmla="val 49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icono Tanque trampa círculo"/>
          <p:cNvSpPr/>
          <p:nvPr/>
        </p:nvSpPr>
        <p:spPr>
          <a:xfrm>
            <a:off x="822960" y="4087368"/>
            <a:ext cx="731520" cy="73152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0" name="icono Tanque trampa" descr="icono Tanque trampa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470" y="4284878"/>
            <a:ext cx="336499" cy="336499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1737360" y="4087368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Tanque trampa</a:t>
            </a:r>
            <a:endParaRPr lang="en-US" sz="1700" dirty="0"/>
          </a:p>
        </p:txBody>
      </p:sp>
      <p:sp>
        <p:nvSpPr>
          <p:cNvPr id="22" name="Text 16"/>
          <p:cNvSpPr txBox="1"/>
          <p:nvPr/>
        </p:nvSpPr>
        <p:spPr>
          <a:xfrm>
            <a:off x="822960" y="4956048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Retiene cualquier líquido para evitar condensación en el proceso.</a:t>
            </a:r>
            <a:endParaRPr lang="en-US" sz="1400" dirty="0"/>
          </a:p>
        </p:txBody>
      </p:sp>
      <p:sp>
        <p:nvSpPr>
          <p:cNvPr id="23" name="componente Compresor de aire"/>
          <p:cNvSpPr/>
          <p:nvPr/>
        </p:nvSpPr>
        <p:spPr>
          <a:xfrm>
            <a:off x="4334256" y="3813048"/>
            <a:ext cx="3520440" cy="2212848"/>
          </a:xfrm>
          <a:prstGeom prst="roundRect">
            <a:avLst>
              <a:gd name="adj" fmla="val 49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4" name="icono Compresor de aire círculo"/>
          <p:cNvSpPr/>
          <p:nvPr/>
        </p:nvSpPr>
        <p:spPr>
          <a:xfrm>
            <a:off x="4608576" y="4087368"/>
            <a:ext cx="731520" cy="73152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5" name="icono Compresor de aire" descr="icono Compresor de air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6086" y="4284878"/>
            <a:ext cx="336499" cy="336499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5522976" y="4087368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Compresor de aire</a:t>
            </a:r>
            <a:endParaRPr lang="en-US" sz="1700" dirty="0"/>
          </a:p>
        </p:txBody>
      </p:sp>
      <p:sp>
        <p:nvSpPr>
          <p:cNvPr id="27" name="Text 20"/>
          <p:cNvSpPr txBox="1"/>
          <p:nvPr/>
        </p:nvSpPr>
        <p:spPr>
          <a:xfrm>
            <a:off x="4608576" y="4956048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Suministra el aire de la mezcla, ya filtrado y secado.</a:t>
            </a:r>
            <a:endParaRPr lang="en-US" sz="1400" dirty="0"/>
          </a:p>
        </p:txBody>
      </p:sp>
      <p:sp>
        <p:nvSpPr>
          <p:cNvPr id="28" name="componente Mezclador"/>
          <p:cNvSpPr/>
          <p:nvPr/>
        </p:nvSpPr>
        <p:spPr>
          <a:xfrm>
            <a:off x="8119872" y="3813048"/>
            <a:ext cx="3520440" cy="2212848"/>
          </a:xfrm>
          <a:prstGeom prst="roundRect">
            <a:avLst>
              <a:gd name="adj" fmla="val 4959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9" name="icono Mezclador círculo"/>
          <p:cNvSpPr/>
          <p:nvPr/>
        </p:nvSpPr>
        <p:spPr>
          <a:xfrm>
            <a:off x="8394192" y="4087368"/>
            <a:ext cx="731520" cy="73152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30" name="icono Mezclador" descr="icono Mezclador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91702" y="4284878"/>
            <a:ext cx="336499" cy="336499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9308592" y="4087368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Mezclador</a:t>
            </a:r>
            <a:endParaRPr lang="en-US" sz="1700" dirty="0"/>
          </a:p>
        </p:txBody>
      </p:sp>
      <p:sp>
        <p:nvSpPr>
          <p:cNvPr id="32" name="Text 24"/>
          <p:cNvSpPr txBox="1"/>
          <p:nvPr/>
        </p:nvSpPr>
        <p:spPr>
          <a:xfrm>
            <a:off x="8394192" y="4956048"/>
            <a:ext cx="3017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Combina vapor de gas y aire en la proporción exacta y entrega gas sintético.</a:t>
            </a:r>
            <a:endParaRPr lang="en-US" sz="14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¿Cuándo se usa una planta Stand By?</a:t>
            </a:r>
            <a:endParaRPr lang="en-US" sz="3200" dirty="0"/>
          </a:p>
        </p:txBody>
      </p:sp>
      <p:sp>
        <p:nvSpPr>
          <p:cNvPr id="3" name="uso Respaldo ante cortes"/>
          <p:cNvSpPr/>
          <p:nvPr/>
        </p:nvSpPr>
        <p:spPr>
          <a:xfrm>
            <a:off x="548640" y="1417320"/>
            <a:ext cx="35204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icono Respaldo ante cortes círculo"/>
          <p:cNvSpPr/>
          <p:nvPr/>
        </p:nvSpPr>
        <p:spPr>
          <a:xfrm>
            <a:off x="868680" y="1737360"/>
            <a:ext cx="822960" cy="82296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Respaldo ante cortes" descr="icono Respaldo ante cort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879" y="1959559"/>
            <a:ext cx="378562" cy="37856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7432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Respaldo ante cortes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429000"/>
            <a:ext cx="2880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Entra en operación cuando el suministro de gas natural falla por clima, mantenimientos o emergencias.</a:t>
            </a:r>
            <a:endParaRPr lang="en-US" sz="1500" dirty="0"/>
          </a:p>
        </p:txBody>
      </p:sp>
      <p:sp>
        <p:nvSpPr>
          <p:cNvPr id="8" name="uso Recorte de picos"/>
          <p:cNvSpPr/>
          <p:nvPr/>
        </p:nvSpPr>
        <p:spPr>
          <a:xfrm>
            <a:off x="4334256" y="1417320"/>
            <a:ext cx="35204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icono Recorte de picos círculo"/>
          <p:cNvSpPr/>
          <p:nvPr/>
        </p:nvSpPr>
        <p:spPr>
          <a:xfrm>
            <a:off x="4654296" y="1737360"/>
            <a:ext cx="822960" cy="82296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0" name="icono Recorte de picos" descr="icono Recorte de pico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495" y="1959559"/>
            <a:ext cx="378562" cy="37856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54296" y="27432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Recorte de picos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4654296" y="3429000"/>
            <a:ext cx="2880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Complementa al gas natural en horas o temporadas de mayor demanda, sin contratar más capacidad de transporte.</a:t>
            </a:r>
            <a:endParaRPr lang="en-US" sz="1500" dirty="0"/>
          </a:p>
        </p:txBody>
      </p:sp>
      <p:sp>
        <p:nvSpPr>
          <p:cNvPr id="13" name="uso Antes de que llegue el gasoducto"/>
          <p:cNvSpPr/>
          <p:nvPr/>
        </p:nvSpPr>
        <p:spPr>
          <a:xfrm>
            <a:off x="8119872" y="1417320"/>
            <a:ext cx="3520440" cy="3291840"/>
          </a:xfrm>
          <a:prstGeom prst="roundRect">
            <a:avLst>
              <a:gd name="adj" fmla="val 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icono Antes de que llegue el gasoducto círculo"/>
          <p:cNvSpPr/>
          <p:nvPr/>
        </p:nvSpPr>
        <p:spPr>
          <a:xfrm>
            <a:off x="8439912" y="1737360"/>
            <a:ext cx="822960" cy="822960"/>
          </a:xfrm>
          <a:prstGeom prst="ellipse">
            <a:avLst/>
          </a:prstGeom>
          <a:solidFill>
            <a:srgbClr val="2E9E6B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Antes de que llegue el gasoducto" descr="icono Antes de que llegue el gasoduct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2111" y="1959559"/>
            <a:ext cx="378562" cy="37856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439912" y="27432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00" b="1" dirty="0">
                <a:solidFill>
                  <a:schemeClr val="tx2"/>
                </a:solidFill>
              </a:rPr>
              <a:t>Antes de que llegue el gasoducto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8439912" y="3429000"/>
            <a:ext cx="2880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Permite operar desde el primer día en zonas sin red; cuando llega el ducto, la planta queda como respaldo.</a:t>
            </a:r>
            <a:endParaRPr lang="en-US" sz="150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49834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Sectores típicos</a:t>
            </a:r>
            <a:endParaRPr lang="en-US" sz="1500" dirty="0"/>
          </a:p>
        </p:txBody>
      </p:sp>
      <p:sp>
        <p:nvSpPr>
          <p:cNvPr id="19" name="sector Manufactura"/>
          <p:cNvSpPr/>
          <p:nvPr/>
        </p:nvSpPr>
        <p:spPr>
          <a:xfrm>
            <a:off x="548640" y="5440680"/>
            <a:ext cx="1719072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0" name="Text 15"/>
          <p:cNvSpPr txBox="1"/>
          <p:nvPr/>
        </p:nvSpPr>
        <p:spPr>
          <a:xfrm>
            <a:off x="548640" y="5440680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Manufactura</a:t>
            </a:r>
            <a:endParaRPr lang="en-US" sz="1300" dirty="0"/>
          </a:p>
        </p:txBody>
      </p:sp>
      <p:sp>
        <p:nvSpPr>
          <p:cNvPr id="21" name="sector Automotriz"/>
          <p:cNvSpPr/>
          <p:nvPr/>
        </p:nvSpPr>
        <p:spPr>
          <a:xfrm>
            <a:off x="2404872" y="5440680"/>
            <a:ext cx="1719072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2" name="Text 17"/>
          <p:cNvSpPr txBox="1"/>
          <p:nvPr/>
        </p:nvSpPr>
        <p:spPr>
          <a:xfrm>
            <a:off x="2404872" y="5440680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Automotriz</a:t>
            </a:r>
            <a:endParaRPr lang="en-US" sz="1300" dirty="0"/>
          </a:p>
        </p:txBody>
      </p:sp>
      <p:sp>
        <p:nvSpPr>
          <p:cNvPr id="23" name="sector Alimentos y bebidas"/>
          <p:cNvSpPr/>
          <p:nvPr/>
        </p:nvSpPr>
        <p:spPr>
          <a:xfrm>
            <a:off x="4261104" y="5440680"/>
            <a:ext cx="1719072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4" name="Text 19"/>
          <p:cNvSpPr txBox="1"/>
          <p:nvPr/>
        </p:nvSpPr>
        <p:spPr>
          <a:xfrm>
            <a:off x="4261104" y="5440680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Alimentos y bebidas</a:t>
            </a:r>
            <a:endParaRPr lang="en-US" sz="1300" dirty="0"/>
          </a:p>
        </p:txBody>
      </p:sp>
      <p:sp>
        <p:nvSpPr>
          <p:cNvPr id="25" name="sector Vidrio y cerámica"/>
          <p:cNvSpPr/>
          <p:nvPr/>
        </p:nvSpPr>
        <p:spPr>
          <a:xfrm>
            <a:off x="6117336" y="5440680"/>
            <a:ext cx="1719072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6" name="Text 21"/>
          <p:cNvSpPr txBox="1"/>
          <p:nvPr/>
        </p:nvSpPr>
        <p:spPr>
          <a:xfrm>
            <a:off x="6117336" y="5440680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Vidrio y cerámica</a:t>
            </a:r>
            <a:endParaRPr lang="en-US" sz="1300" dirty="0"/>
          </a:p>
        </p:txBody>
      </p:sp>
      <p:sp>
        <p:nvSpPr>
          <p:cNvPr id="27" name="sector Hospitales"/>
          <p:cNvSpPr/>
          <p:nvPr/>
        </p:nvSpPr>
        <p:spPr>
          <a:xfrm>
            <a:off x="7973568" y="5440680"/>
            <a:ext cx="1719072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8" name="Text 23"/>
          <p:cNvSpPr txBox="1"/>
          <p:nvPr/>
        </p:nvSpPr>
        <p:spPr>
          <a:xfrm>
            <a:off x="7973568" y="5440680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Hospitales</a:t>
            </a:r>
            <a:endParaRPr lang="en-US" sz="1300" dirty="0"/>
          </a:p>
        </p:txBody>
      </p:sp>
      <p:sp>
        <p:nvSpPr>
          <p:cNvPr id="29" name="sector Hoteles"/>
          <p:cNvSpPr/>
          <p:nvPr/>
        </p:nvSpPr>
        <p:spPr>
          <a:xfrm>
            <a:off x="9829800" y="5440680"/>
            <a:ext cx="1719072" cy="502920"/>
          </a:xfrm>
          <a:prstGeom prst="roundRect">
            <a:avLst>
              <a:gd name="adj" fmla="val 49091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0" name="Text 25"/>
          <p:cNvSpPr txBox="1"/>
          <p:nvPr/>
        </p:nvSpPr>
        <p:spPr>
          <a:xfrm>
            <a:off x="9829800" y="5440680"/>
            <a:ext cx="1719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chemeClr val="bg1"/>
                </a:solidFill>
              </a:rPr>
              <a:t>Hoteles</a:t>
            </a:r>
            <a:endParaRPr lang="en-US" sz="13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Seguridad y normatividad</a:t>
            </a:r>
            <a:endParaRPr lang="en-US" sz="3200" dirty="0"/>
          </a:p>
        </p:txBody>
      </p:sp>
      <p:sp>
        <p:nvSpPr>
          <p:cNvPr id="3" name="marco diagrama seguridad"/>
          <p:cNvSpPr/>
          <p:nvPr/>
        </p:nvSpPr>
        <p:spPr>
          <a:xfrm>
            <a:off x="548640" y="1417320"/>
            <a:ext cx="5486400" cy="4663440"/>
          </a:xfrm>
          <a:prstGeom prst="roundRect">
            <a:avLst>
              <a:gd name="adj" fmla="val 235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4" name="diagrama de válvulas" descr="Diagrama de tanque y vaporizador con válvulas de segurida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330846"/>
            <a:ext cx="5120640" cy="247062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77240" y="52578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Cada etapa cuenta con válvulas de alivio, de exceso de flujo y de cierre.</a:t>
            </a:r>
            <a:endParaRPr lang="en-US" sz="1200" dirty="0"/>
          </a:p>
        </p:txBody>
      </p:sp>
      <p:sp>
        <p:nvSpPr>
          <p:cNvPr id="6" name="icono Sin riesgo de ignición en la tubería círculo"/>
          <p:cNvSpPr/>
          <p:nvPr/>
        </p:nvSpPr>
        <p:spPr>
          <a:xfrm>
            <a:off x="6355080" y="1463040"/>
            <a:ext cx="685800" cy="6858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7" name="icono Sin riesgo de ignición en la tubería" descr="icono Sin riesgo de ignición en la tuberí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0246" y="1648206"/>
            <a:ext cx="315468" cy="31546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223760" y="141732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Sin riesgo de ignición en la tubería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7223760" y="180136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El propano solo arde cuando es entre 2% y 10% de la mezcla con aire; el gas sintético tiene alrededor de 55%.</a:t>
            </a:r>
            <a:endParaRPr lang="en-US" sz="1300" dirty="0"/>
          </a:p>
        </p:txBody>
      </p:sp>
      <p:sp>
        <p:nvSpPr>
          <p:cNvPr id="10" name="icono Válvulas de seguridad círculo"/>
          <p:cNvSpPr/>
          <p:nvPr/>
        </p:nvSpPr>
        <p:spPr>
          <a:xfrm>
            <a:off x="6355080" y="2651760"/>
            <a:ext cx="685800" cy="6858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1" name="icono Válvulas de seguridad" descr="icono Válvulas de seguridad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0246" y="2836926"/>
            <a:ext cx="315468" cy="31546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23760" y="260604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Válvulas de seguridad</a:t>
            </a:r>
            <a:endParaRPr lang="en-US" sz="1600" dirty="0"/>
          </a:p>
        </p:txBody>
      </p:sp>
      <p:sp>
        <p:nvSpPr>
          <p:cNvPr id="13" name="Text 8"/>
          <p:cNvSpPr txBox="1"/>
          <p:nvPr/>
        </p:nvSpPr>
        <p:spPr>
          <a:xfrm>
            <a:off x="7223760" y="299008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Alivio de presión, exceso de flujo y cierre de emergencia en tanque y vaporizador.</a:t>
            </a:r>
            <a:endParaRPr lang="en-US" sz="1300" dirty="0"/>
          </a:p>
        </p:txBody>
      </p:sp>
      <p:sp>
        <p:nvSpPr>
          <p:cNvPr id="14" name="icono Controles y alarmas círculo"/>
          <p:cNvSpPr/>
          <p:nvPr/>
        </p:nvSpPr>
        <p:spPr>
          <a:xfrm>
            <a:off x="6355080" y="3840480"/>
            <a:ext cx="685800" cy="6858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Controles y alarmas" descr="icono Controles y alarmas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246" y="4025646"/>
            <a:ext cx="315468" cy="315468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7223760" y="37947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Controles y alarmas</a:t>
            </a:r>
            <a:endParaRPr lang="en-US" sz="1600" dirty="0"/>
          </a:p>
        </p:txBody>
      </p:sp>
      <p:sp>
        <p:nvSpPr>
          <p:cNvPr id="17" name="Text 11"/>
          <p:cNvSpPr txBox="1"/>
          <p:nvPr/>
        </p:nvSpPr>
        <p:spPr>
          <a:xfrm>
            <a:off x="7223760" y="41788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Monitoreo de presión y proporción de mezcla con paro seguro ante anomalías.</a:t>
            </a:r>
            <a:endParaRPr lang="en-US" sz="1300" dirty="0"/>
          </a:p>
        </p:txBody>
      </p:sp>
      <p:sp>
        <p:nvSpPr>
          <p:cNvPr id="18" name="icono Diseño conforme a norma círculo"/>
          <p:cNvSpPr/>
          <p:nvPr/>
        </p:nvSpPr>
        <p:spPr>
          <a:xfrm>
            <a:off x="6355080" y="5029200"/>
            <a:ext cx="685800" cy="6858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9" name="icono Diseño conforme a norma" descr="icono Diseño conforme a norm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0246" y="5214366"/>
            <a:ext cx="315468" cy="315468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23760" y="498348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Diseño conforme a norma</a:t>
            </a:r>
            <a:endParaRPr lang="en-US" sz="1600" dirty="0"/>
          </a:p>
        </p:txBody>
      </p:sp>
      <p:sp>
        <p:nvSpPr>
          <p:cNvPr id="21" name="Text 14"/>
          <p:cNvSpPr txBox="1"/>
          <p:nvPr/>
        </p:nvSpPr>
        <p:spPr>
          <a:xfrm>
            <a:off x="7223760" y="536752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Ingeniería apegada a la normatividad mexicana de Gas L.P. y a estándares internacionales (NFPA 58).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Ventajas de nuestro equipo</a:t>
            </a:r>
            <a:endParaRPr lang="en-US" sz="3200" dirty="0"/>
          </a:p>
        </p:txBody>
      </p:sp>
      <p:sp>
        <p:nvSpPr>
          <p:cNvPr id="3" name="icono Diseño modular círculo"/>
          <p:cNvSpPr/>
          <p:nvPr/>
        </p:nvSpPr>
        <p:spPr>
          <a:xfrm>
            <a:off x="548640" y="1463040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4" name="icono Diseño modular" descr="icono Diseño modul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6" y="1648206"/>
            <a:ext cx="315468" cy="31546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417320" y="14173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Diseño modular</a:t>
            </a:r>
            <a:endParaRPr lang="en-US" sz="1700" dirty="0"/>
          </a:p>
        </p:txBody>
      </p:sp>
      <p:sp>
        <p:nvSpPr>
          <p:cNvPr id="6" name="Text 3"/>
          <p:cNvSpPr txBox="1"/>
          <p:nvPr/>
        </p:nvSpPr>
        <p:spPr>
          <a:xfrm>
            <a:off x="1417320" y="1801368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Los vaporizadores/mezcladores Ransome se fabrican modulares y se envían en un skid listo para operar.</a:t>
            </a:r>
            <a:endParaRPr lang="en-US" sz="1400" dirty="0"/>
          </a:p>
        </p:txBody>
      </p:sp>
      <p:sp>
        <p:nvSpPr>
          <p:cNvPr id="7" name="icono Ahorro de espacio círculo"/>
          <p:cNvSpPr/>
          <p:nvPr/>
        </p:nvSpPr>
        <p:spPr>
          <a:xfrm>
            <a:off x="548640" y="2633472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8" name="icono Ahorro de espacio" descr="icono Ahorro de espaci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806" y="2818638"/>
            <a:ext cx="315468" cy="31546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258775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Ahorro de espacio</a:t>
            </a:r>
            <a:endParaRPr lang="en-US" sz="1700" dirty="0"/>
          </a:p>
        </p:txBody>
      </p:sp>
      <p:sp>
        <p:nvSpPr>
          <p:cNvPr id="10" name="Text 6"/>
          <p:cNvSpPr txBox="1"/>
          <p:nvPr/>
        </p:nvSpPr>
        <p:spPr>
          <a:xfrm>
            <a:off x="1417320" y="2971800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Equipo compacto que ocupa menos área en la planta del cliente.</a:t>
            </a:r>
            <a:endParaRPr lang="en-US" sz="1400" dirty="0"/>
          </a:p>
        </p:txBody>
      </p:sp>
      <p:sp>
        <p:nvSpPr>
          <p:cNvPr id="11" name="icono Instalación más ágil círculo"/>
          <p:cNvSpPr/>
          <p:nvPr/>
        </p:nvSpPr>
        <p:spPr>
          <a:xfrm>
            <a:off x="548640" y="3803904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2" name="icono Instalación más ágil" descr="icono Instalación más ágil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06" y="3989070"/>
            <a:ext cx="315468" cy="31546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17320" y="375818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Instalación más ágil</a:t>
            </a:r>
            <a:endParaRPr lang="en-US" sz="1700" dirty="0"/>
          </a:p>
        </p:txBody>
      </p:sp>
      <p:sp>
        <p:nvSpPr>
          <p:cNvPr id="14" name="Text 9"/>
          <p:cNvSpPr txBox="1"/>
          <p:nvPr/>
        </p:nvSpPr>
        <p:spPr>
          <a:xfrm>
            <a:off x="1417320" y="4142232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Al llegar ensamblado, se reduce el trabajo en sitio.</a:t>
            </a:r>
            <a:endParaRPr lang="en-US" sz="1400" dirty="0"/>
          </a:p>
        </p:txBody>
      </p:sp>
      <p:sp>
        <p:nvSpPr>
          <p:cNvPr id="15" name="icono Un solo proveedor círculo"/>
          <p:cNvSpPr/>
          <p:nvPr/>
        </p:nvSpPr>
        <p:spPr>
          <a:xfrm>
            <a:off x="548640" y="4974336"/>
            <a:ext cx="685800" cy="6858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6" name="icono Un solo proveedor" descr="icono Un solo proveedor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806" y="5159502"/>
            <a:ext cx="315468" cy="315468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17320" y="4928616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 dirty="0">
                <a:solidFill>
                  <a:schemeClr val="tx2"/>
                </a:solidFill>
              </a:rPr>
              <a:t>Un solo proveedor</a:t>
            </a:r>
            <a:endParaRPr lang="en-US" sz="1700" dirty="0"/>
          </a:p>
        </p:txBody>
      </p:sp>
      <p:sp>
        <p:nvSpPr>
          <p:cNvPr id="18" name="Text 12"/>
          <p:cNvSpPr txBox="1"/>
          <p:nvPr/>
        </p:nvSpPr>
        <p:spPr>
          <a:xfrm>
            <a:off x="1417320" y="5312664"/>
            <a:ext cx="4480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Gastek integra diseño, construcción, mantenimiento y automatización.</a:t>
            </a:r>
            <a:endParaRPr lang="en-US" sz="1400" dirty="0"/>
          </a:p>
        </p:txBody>
      </p:sp>
      <p:sp>
        <p:nvSpPr>
          <p:cNvPr id="19" name="marco equipos"/>
          <p:cNvSpPr/>
          <p:nvPr/>
        </p:nvSpPr>
        <p:spPr>
          <a:xfrm>
            <a:off x="6172200" y="1417320"/>
            <a:ext cx="5468112" cy="4663440"/>
          </a:xfrm>
          <a:prstGeom prst="roundRect">
            <a:avLst>
              <a:gd name="adj" fmla="val 2353"/>
            </a:avLst>
          </a:prstGeom>
          <a:solidFill>
            <a:schemeClr val="bg1"/>
          </a:solidFill>
          <a:ln/>
          <a:effectLst>
            <a:outerShdw blurRad="101600" dist="25400" dir="5400000" algn="bl" rotWithShape="0">
              <a:srgbClr val="0B2A63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pic>
        <p:nvPicPr>
          <p:cNvPr id="20" name="vaporizador con tanque en skid" descr="Vaporizador y tanque montados en ski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5080" y="1600200"/>
            <a:ext cx="3291840" cy="1877202"/>
          </a:xfrm>
          <a:prstGeom prst="rect">
            <a:avLst/>
          </a:prstGeom>
        </p:spPr>
      </p:pic>
      <p:pic>
        <p:nvPicPr>
          <p:cNvPr id="21" name="mezclador en skid" descr="Mezclador propano-aire montado en ski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1165" y="3493008"/>
            <a:ext cx="2754555" cy="251460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6355080" y="475488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Equipo montado en skid: llega a sitio listo para conectarse.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Ejemplo: ¿cuánto Gas LP se necesita para 3 días?</a:t>
            </a:r>
            <a:endParaRPr lang="en-US" sz="3200" dirty="0"/>
          </a:p>
        </p:txBody>
      </p:sp>
      <p:sp>
        <p:nvSpPr>
          <p:cNvPr id="3" name="cálculo 0"/>
          <p:cNvSpPr/>
          <p:nvPr/>
        </p:nvSpPr>
        <p:spPr>
          <a:xfrm>
            <a:off x="548640" y="1508760"/>
            <a:ext cx="187452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2"/>
          <p:cNvSpPr txBox="1"/>
          <p:nvPr/>
        </p:nvSpPr>
        <p:spPr>
          <a:xfrm>
            <a:off x="685800" y="16916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5,000,000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37744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BTU por hora que consume la planta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2011680"/>
            <a:ext cx="420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3"/>
                </a:solidFill>
              </a:rPr>
              <a:t>×</a:t>
            </a:r>
            <a:endParaRPr lang="en-US" sz="3000" dirty="0"/>
          </a:p>
        </p:txBody>
      </p:sp>
      <p:sp>
        <p:nvSpPr>
          <p:cNvPr id="7" name="cálculo 1"/>
          <p:cNvSpPr/>
          <p:nvPr/>
        </p:nvSpPr>
        <p:spPr>
          <a:xfrm>
            <a:off x="2843784" y="1508760"/>
            <a:ext cx="187452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6"/>
          <p:cNvSpPr txBox="1"/>
          <p:nvPr/>
        </p:nvSpPr>
        <p:spPr>
          <a:xfrm>
            <a:off x="2980944" y="16916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72 h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2980944" y="237744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de corte de gas natural (3 días)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4718304" y="2011680"/>
            <a:ext cx="420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3"/>
                </a:solidFill>
              </a:rPr>
              <a:t>=</a:t>
            </a:r>
            <a:endParaRPr lang="en-US" sz="3000" dirty="0"/>
          </a:p>
        </p:txBody>
      </p:sp>
      <p:sp>
        <p:nvSpPr>
          <p:cNvPr id="11" name="cálculo 2"/>
          <p:cNvSpPr/>
          <p:nvPr/>
        </p:nvSpPr>
        <p:spPr>
          <a:xfrm>
            <a:off x="5138928" y="1508760"/>
            <a:ext cx="187452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Text 10"/>
          <p:cNvSpPr txBox="1"/>
          <p:nvPr/>
        </p:nvSpPr>
        <p:spPr>
          <a:xfrm>
            <a:off x="5276088" y="16916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360 millones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276088" y="237744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de BTU de energía requerida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7013448" y="2011680"/>
            <a:ext cx="420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3"/>
                </a:solidFill>
              </a:rPr>
              <a:t>÷</a:t>
            </a:r>
            <a:endParaRPr lang="en-US" sz="3000" dirty="0"/>
          </a:p>
        </p:txBody>
      </p:sp>
      <p:sp>
        <p:nvSpPr>
          <p:cNvPr id="15" name="cálculo 3"/>
          <p:cNvSpPr/>
          <p:nvPr/>
        </p:nvSpPr>
        <p:spPr>
          <a:xfrm>
            <a:off x="7434072" y="1508760"/>
            <a:ext cx="1874520" cy="1691640"/>
          </a:xfrm>
          <a:prstGeom prst="roundRect">
            <a:avLst>
              <a:gd name="adj" fmla="val 648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6" name="Text 14"/>
          <p:cNvSpPr txBox="1"/>
          <p:nvPr/>
        </p:nvSpPr>
        <p:spPr>
          <a:xfrm>
            <a:off x="7571232" y="16916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26,282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7571232" y="237744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2"/>
                </a:solidFill>
              </a:rPr>
              <a:t>BTU por litro de Gas LP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9308592" y="2011680"/>
            <a:ext cx="42062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chemeClr val="accent3"/>
                </a:solidFill>
              </a:rPr>
              <a:t>=</a:t>
            </a:r>
            <a:endParaRPr lang="en-US" sz="3000" dirty="0"/>
          </a:p>
        </p:txBody>
      </p:sp>
      <p:sp>
        <p:nvSpPr>
          <p:cNvPr id="19" name="cálculo 4"/>
          <p:cNvSpPr/>
          <p:nvPr/>
        </p:nvSpPr>
        <p:spPr>
          <a:xfrm>
            <a:off x="9729216" y="1508760"/>
            <a:ext cx="1874520" cy="1691640"/>
          </a:xfrm>
          <a:prstGeom prst="roundRect">
            <a:avLst>
              <a:gd name="adj" fmla="val 6486"/>
            </a:avLst>
          </a:prstGeom>
          <a:solidFill>
            <a:schemeClr val="tx2"/>
          </a:solidFill>
          <a:ln/>
          <a:effectLst>
            <a:outerShdw blurRad="101600" dist="25400" dir="5400000" algn="bl" rotWithShape="0">
              <a:srgbClr val="0B2A63">
                <a:alpha val="12000"/>
              </a:srgbClr>
            </a:outerShdw>
          </a:effectLst>
        </p:spPr>
        <p:txBody>
          <a:bodyPr/>
          <a:lstStyle/>
          <a:p>
            <a:endParaRPr lang="es-MX"/>
          </a:p>
        </p:txBody>
      </p:sp>
      <p:sp>
        <p:nvSpPr>
          <p:cNvPr id="20" name="Text 18"/>
          <p:cNvSpPr txBox="1"/>
          <p:nvPr/>
        </p:nvSpPr>
        <p:spPr>
          <a:xfrm>
            <a:off x="9866376" y="169164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accent4"/>
                </a:solidFill>
              </a:rPr>
              <a:t>≈ 13,700 L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9866376" y="237744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bg1"/>
                </a:solidFill>
              </a:rPr>
              <a:t>de Gas LP almacenados</a:t>
            </a:r>
            <a:endParaRPr lang="en-US" sz="1300" dirty="0"/>
          </a:p>
        </p:txBody>
      </p:sp>
      <p:sp>
        <p:nvSpPr>
          <p:cNvPr id="22" name="resultado 0"/>
          <p:cNvSpPr/>
          <p:nvPr/>
        </p:nvSpPr>
        <p:spPr>
          <a:xfrm>
            <a:off x="548640" y="3611880"/>
            <a:ext cx="5413248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3" name="icono resultado 0 círculo"/>
          <p:cNvSpPr/>
          <p:nvPr/>
        </p:nvSpPr>
        <p:spPr>
          <a:xfrm>
            <a:off x="868680" y="4023360"/>
            <a:ext cx="777240" cy="77724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4" name="icono resultado 0" descr="icono resultado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535" y="4233215"/>
            <a:ext cx="357530" cy="35753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874520" y="379476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≈ 10,300 m³</a:t>
            </a:r>
            <a:endParaRPr lang="en-US" sz="2800" dirty="0"/>
          </a:p>
        </p:txBody>
      </p:sp>
      <p:sp>
        <p:nvSpPr>
          <p:cNvPr id="26" name="Text 23"/>
          <p:cNvSpPr txBox="1"/>
          <p:nvPr/>
        </p:nvSpPr>
        <p:spPr>
          <a:xfrm>
            <a:off x="1874520" y="438912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 gas natural que la planta Stand By sustituye en esos 3 días</a:t>
            </a:r>
            <a:endParaRPr lang="en-US" sz="1400" dirty="0"/>
          </a:p>
        </p:txBody>
      </p:sp>
      <p:sp>
        <p:nvSpPr>
          <p:cNvPr id="27" name="resultado 1"/>
          <p:cNvSpPr/>
          <p:nvPr/>
        </p:nvSpPr>
        <p:spPr>
          <a:xfrm>
            <a:off x="6227064" y="3611880"/>
            <a:ext cx="5413248" cy="1600200"/>
          </a:xfrm>
          <a:prstGeom prst="roundRect">
            <a:avLst>
              <a:gd name="adj" fmla="val 685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8" name="icono resultado 1 círculo"/>
          <p:cNvSpPr/>
          <p:nvPr/>
        </p:nvSpPr>
        <p:spPr>
          <a:xfrm>
            <a:off x="6547104" y="4023360"/>
            <a:ext cx="777240" cy="77724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9" name="icono resultado 1" descr="icono resultado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959" y="4233215"/>
            <a:ext cx="357530" cy="357530"/>
          </a:xfrm>
          <a:prstGeom prst="rect">
            <a:avLst/>
          </a:prstGeom>
        </p:spPr>
      </p:pic>
      <p:sp>
        <p:nvSpPr>
          <p:cNvPr id="30" name="Text 26"/>
          <p:cNvSpPr txBox="1"/>
          <p:nvPr/>
        </p:nvSpPr>
        <p:spPr>
          <a:xfrm>
            <a:off x="7552944" y="379476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tx2"/>
                </a:solidFill>
              </a:rPr>
              <a:t>≈ 4,570 L</a:t>
            </a:r>
            <a:endParaRPr lang="en-US" sz="2800" dirty="0"/>
          </a:p>
        </p:txBody>
      </p:sp>
      <p:sp>
        <p:nvSpPr>
          <p:cNvPr id="31" name="Text 27"/>
          <p:cNvSpPr txBox="1"/>
          <p:nvPr/>
        </p:nvSpPr>
        <p:spPr>
          <a:xfrm>
            <a:off x="7552944" y="4389120"/>
            <a:ext cx="3840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de Gas LP por día de operación: dato clave para la logística de abasto</a:t>
            </a:r>
            <a:endParaRPr lang="en-US" sz="1400" dirty="0"/>
          </a:p>
        </p:txBody>
      </p:sp>
      <p:sp>
        <p:nvSpPr>
          <p:cNvPr id="32" name="Text 28"/>
          <p:cNvSpPr txBox="1"/>
          <p:nvPr/>
        </p:nvSpPr>
        <p:spPr>
          <a:xfrm>
            <a:off x="548640" y="54406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chemeClr val="accent5"/>
                </a:solidFill>
              </a:rPr>
              <a:t>Ejemplo ilustrativo. El dimensionamiento real considera la eficiencia de los equipos, la presión de operación, las jornadas de trabajo y la logística de abasto.</a:t>
            </a:r>
            <a:endParaRPr lang="en-US" sz="11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Ejemplos de instalaciones</a:t>
            </a:r>
            <a:endParaRPr lang="en-US" sz="3200" dirty="0"/>
          </a:p>
        </p:txBody>
      </p:sp>
      <p:pic>
        <p:nvPicPr>
          <p:cNvPr id="3" name="instalación 1" descr="Planta propano-aire con mezclador Ransome y tanque esférico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48640" y="1417320"/>
            <a:ext cx="6309360" cy="4663440"/>
          </a:xfrm>
          <a:prstGeom prst="rect">
            <a:avLst/>
          </a:prstGeom>
        </p:spPr>
      </p:pic>
      <p:pic>
        <p:nvPicPr>
          <p:cNvPr id="4" name="instalación 2" descr="Vaporizadores y mezclador junto a tanque de Gas LP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86600" y="1417320"/>
            <a:ext cx="4553712" cy="2221992"/>
          </a:xfrm>
          <a:prstGeom prst="rect">
            <a:avLst/>
          </a:prstGeom>
        </p:spPr>
      </p:pic>
      <p:pic>
        <p:nvPicPr>
          <p:cNvPr id="5" name="instalación 3" descr="Gabinete de mezclador junto a tanque de Gas LP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086600" y="3858768"/>
            <a:ext cx="4553712" cy="222199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¿Cómo ejecutamos un proyecto?</a:t>
            </a:r>
            <a:endParaRPr lang="en-US" sz="3200" dirty="0"/>
          </a:p>
        </p:txBody>
      </p:sp>
      <p:sp>
        <p:nvSpPr>
          <p:cNvPr id="3" name="línea de tiempo"/>
          <p:cNvSpPr/>
          <p:nvPr/>
        </p:nvSpPr>
        <p:spPr>
          <a:xfrm>
            <a:off x="1394460" y="1965960"/>
            <a:ext cx="9372600" cy="0"/>
          </a:xfrm>
          <a:prstGeom prst="line">
            <a:avLst/>
          </a:prstGeom>
          <a:noFill/>
          <a:ln w="38100">
            <a:solidFill>
              <a:schemeClr val="accent4"/>
            </a:solidFill>
            <a:prstDash val="solid"/>
          </a:ln>
        </p:spPr>
        <p:txBody>
          <a:bodyPr/>
          <a:lstStyle/>
          <a:p>
            <a:endParaRPr lang="es-MX"/>
          </a:p>
        </p:txBody>
      </p:sp>
      <p:sp>
        <p:nvSpPr>
          <p:cNvPr id="4" name="icono Levantamiento círculo"/>
          <p:cNvSpPr/>
          <p:nvPr/>
        </p:nvSpPr>
        <p:spPr>
          <a:xfrm>
            <a:off x="937260" y="1508760"/>
            <a:ext cx="914400" cy="9144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Levantamiento" descr="icono Levantamien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148" y="1755648"/>
            <a:ext cx="420624" cy="4206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37260" y="25146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25780" y="28346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Levantamiento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53212" y="3246120"/>
            <a:ext cx="16824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Consumo, presión, jornadas y espacio disponible</a:t>
            </a:r>
            <a:endParaRPr lang="en-US" sz="1300" dirty="0"/>
          </a:p>
        </p:txBody>
      </p:sp>
      <p:sp>
        <p:nvSpPr>
          <p:cNvPr id="9" name="icono Ingeniería círculo"/>
          <p:cNvSpPr/>
          <p:nvPr/>
        </p:nvSpPr>
        <p:spPr>
          <a:xfrm>
            <a:off x="2811780" y="1508760"/>
            <a:ext cx="914400" cy="9144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0" name="icono Ingeniería" descr="icono Ingenierí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668" y="1755648"/>
            <a:ext cx="420624" cy="42062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811780" y="25146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2400300" y="28346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Ingeniería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2427732" y="3246120"/>
            <a:ext cx="16824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Dimensionamiento y diseño de la planta</a:t>
            </a:r>
            <a:endParaRPr lang="en-US" sz="1300" dirty="0"/>
          </a:p>
        </p:txBody>
      </p:sp>
      <p:sp>
        <p:nvSpPr>
          <p:cNvPr id="14" name="icono Permisos círculo"/>
          <p:cNvSpPr/>
          <p:nvPr/>
        </p:nvSpPr>
        <p:spPr>
          <a:xfrm>
            <a:off x="4686300" y="1508760"/>
            <a:ext cx="914400" cy="9144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Permisos" descr="icono Permiso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3188" y="1755648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686300" y="25146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4274820" y="28346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 err="1">
                <a:solidFill>
                  <a:schemeClr val="tx2"/>
                </a:solidFill>
              </a:rPr>
              <a:t>Normativa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4302252" y="3246120"/>
            <a:ext cx="16824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Cumplimiento </a:t>
            </a:r>
            <a:r>
              <a:rPr lang="en-US" sz="1300" dirty="0" err="1">
                <a:solidFill>
                  <a:schemeClr val="tx1"/>
                </a:solidFill>
              </a:rPr>
              <a:t>normativo</a:t>
            </a:r>
            <a:r>
              <a:rPr lang="en-US" sz="1300" dirty="0">
                <a:solidFill>
                  <a:schemeClr val="tx1"/>
                </a:solidFill>
              </a:rPr>
              <a:t> </a:t>
            </a:r>
            <a:r>
              <a:rPr lang="en-US" sz="1300" dirty="0" err="1"/>
              <a:t>en</a:t>
            </a:r>
            <a:r>
              <a:rPr lang="en-US" sz="1300" dirty="0"/>
              <a:t> la </a:t>
            </a:r>
            <a:r>
              <a:rPr lang="en-US" sz="1300" dirty="0" err="1"/>
              <a:t>instalación</a:t>
            </a:r>
            <a:endParaRPr lang="en-US" sz="1300" dirty="0"/>
          </a:p>
        </p:txBody>
      </p:sp>
      <p:sp>
        <p:nvSpPr>
          <p:cNvPr id="19" name="icono Suministro círculo"/>
          <p:cNvSpPr/>
          <p:nvPr/>
        </p:nvSpPr>
        <p:spPr>
          <a:xfrm>
            <a:off x="6560820" y="1508760"/>
            <a:ext cx="914400" cy="9144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0" name="icono Suministro" descr="icono Suministr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7708" y="1755648"/>
            <a:ext cx="420624" cy="42062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560820" y="25146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6149340" y="28346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Suministro</a:t>
            </a:r>
            <a:endParaRPr lang="en-US" sz="1600" dirty="0"/>
          </a:p>
        </p:txBody>
      </p:sp>
      <p:sp>
        <p:nvSpPr>
          <p:cNvPr id="23" name="Text 17"/>
          <p:cNvSpPr txBox="1"/>
          <p:nvPr/>
        </p:nvSpPr>
        <p:spPr>
          <a:xfrm>
            <a:off x="6176772" y="3246120"/>
            <a:ext cx="16824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Fabricación y envío del equipo en skid</a:t>
            </a:r>
            <a:endParaRPr lang="en-US" sz="1300" dirty="0"/>
          </a:p>
        </p:txBody>
      </p:sp>
      <p:sp>
        <p:nvSpPr>
          <p:cNvPr id="24" name="icono Instalación círculo"/>
          <p:cNvSpPr/>
          <p:nvPr/>
        </p:nvSpPr>
        <p:spPr>
          <a:xfrm>
            <a:off x="8435340" y="1508760"/>
            <a:ext cx="914400" cy="9144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5" name="icono Instalación" descr="icono Instalació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2228" y="1755648"/>
            <a:ext cx="420624" cy="42062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8435340" y="25146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</a:rPr>
              <a:t>5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8023860" y="28346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Instalación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8051292" y="3246120"/>
            <a:ext cx="16824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Obra civil, mecánica y eléctrica</a:t>
            </a:r>
            <a:endParaRPr lang="en-US" sz="1300" dirty="0"/>
          </a:p>
        </p:txBody>
      </p:sp>
      <p:sp>
        <p:nvSpPr>
          <p:cNvPr id="29" name="icono Arranque círculo"/>
          <p:cNvSpPr/>
          <p:nvPr/>
        </p:nvSpPr>
        <p:spPr>
          <a:xfrm>
            <a:off x="10309860" y="1508760"/>
            <a:ext cx="914400" cy="914400"/>
          </a:xfrm>
          <a:prstGeom prst="ellipse">
            <a:avLst/>
          </a:prstGeom>
          <a:solidFill>
            <a:srgbClr val="2E9E6B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30" name="icono Arranque" descr="icono Arranqu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56748" y="1755648"/>
            <a:ext cx="420624" cy="420624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0309860" y="2514600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3"/>
                </a:solidFill>
              </a:rPr>
              <a:t>6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9898380" y="2834640"/>
            <a:ext cx="1737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Arranque</a:t>
            </a:r>
            <a:endParaRPr lang="en-US" sz="1600" dirty="0"/>
          </a:p>
        </p:txBody>
      </p:sp>
      <p:sp>
        <p:nvSpPr>
          <p:cNvPr id="33" name="Text 25"/>
          <p:cNvSpPr txBox="1"/>
          <p:nvPr/>
        </p:nvSpPr>
        <p:spPr>
          <a:xfrm>
            <a:off x="9925812" y="3246120"/>
            <a:ext cx="16824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00" dirty="0">
                <a:solidFill>
                  <a:schemeClr val="tx1"/>
                </a:solidFill>
              </a:rPr>
              <a:t>Pruebas, puesta en marcha y capacitación</a:t>
            </a:r>
            <a:endParaRPr lang="en-US" sz="1300" dirty="0"/>
          </a:p>
        </p:txBody>
      </p:sp>
      <p:sp>
        <p:nvSpPr>
          <p:cNvPr id="34" name="mantenimiento"/>
          <p:cNvSpPr/>
          <p:nvPr/>
        </p:nvSpPr>
        <p:spPr>
          <a:xfrm>
            <a:off x="548640" y="4572000"/>
            <a:ext cx="11091672" cy="1463040"/>
          </a:xfrm>
          <a:prstGeom prst="roundRect">
            <a:avLst>
              <a:gd name="adj" fmla="val 75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5" name="icono mantenimiento círculo"/>
          <p:cNvSpPr/>
          <p:nvPr/>
        </p:nvSpPr>
        <p:spPr>
          <a:xfrm>
            <a:off x="868680" y="4892040"/>
            <a:ext cx="822960" cy="82296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36" name="icono mantenimiento" descr="icono mantenimiento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0879" y="5114239"/>
            <a:ext cx="378562" cy="378562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1965960" y="480060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2"/>
                </a:solidFill>
              </a:rPr>
              <a:t>Después del arranque</a:t>
            </a:r>
            <a:endParaRPr lang="en-US" sz="1800" dirty="0"/>
          </a:p>
        </p:txBody>
      </p:sp>
      <p:sp>
        <p:nvSpPr>
          <p:cNvPr id="38" name="Text 29"/>
          <p:cNvSpPr txBox="1"/>
          <p:nvPr/>
        </p:nvSpPr>
        <p:spPr>
          <a:xfrm>
            <a:off x="1965960" y="5212080"/>
            <a:ext cx="9326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Mantenimiento preventivo y pruebas periódicas de transferencia, para asegurar que el respaldo funcione el día que se necesite.</a:t>
            </a:r>
            <a:endParaRPr lang="en-US" sz="150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2" hasCustomPrompt="1"/>
          </p:nvPr>
        </p:nvSpPr>
        <p:spPr>
          <a:xfrm>
            <a:off x="548640" y="320040"/>
            <a:ext cx="9784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tx2"/>
                </a:solidFill>
              </a:rPr>
              <a:t>Datos para realizar una cotización</a:t>
            </a:r>
            <a:endParaRPr lang="en-US" sz="3200" dirty="0"/>
          </a:p>
        </p:txBody>
      </p:sp>
      <p:sp>
        <p:nvSpPr>
          <p:cNvPr id="3" name="dato Consumo"/>
          <p:cNvSpPr/>
          <p:nvPr/>
        </p:nvSpPr>
        <p:spPr>
          <a:xfrm>
            <a:off x="548640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icono Consumo círculo"/>
          <p:cNvSpPr/>
          <p:nvPr/>
        </p:nvSpPr>
        <p:spPr>
          <a:xfrm>
            <a:off x="1115568" y="1874520"/>
            <a:ext cx="914400" cy="914400"/>
          </a:xfrm>
          <a:prstGeom prst="ellipse">
            <a:avLst/>
          </a:prstGeom>
          <a:solidFill>
            <a:srgbClr val="E8791E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5" name="icono Consumo" descr="icono Consum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456" y="2121408"/>
            <a:ext cx="420624" cy="42062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85800" y="30175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2"/>
                </a:solidFill>
              </a:rPr>
              <a:t>Consumo</a:t>
            </a:r>
            <a:endParaRPr lang="en-US" sz="19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474720"/>
            <a:ext cx="1691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En BTU por hora</a:t>
            </a:r>
            <a:endParaRPr lang="en-US" sz="1400" dirty="0"/>
          </a:p>
        </p:txBody>
      </p:sp>
      <p:sp>
        <p:nvSpPr>
          <p:cNvPr id="8" name="dato Presión"/>
          <p:cNvSpPr/>
          <p:nvPr/>
        </p:nvSpPr>
        <p:spPr>
          <a:xfrm>
            <a:off x="2807208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icono Presión círculo"/>
          <p:cNvSpPr/>
          <p:nvPr/>
        </p:nvSpPr>
        <p:spPr>
          <a:xfrm>
            <a:off x="3374136" y="1874520"/>
            <a:ext cx="914400" cy="914400"/>
          </a:xfrm>
          <a:prstGeom prst="ellipse">
            <a:avLst/>
          </a:prstGeom>
          <a:solidFill>
            <a:srgbClr val="0B2A63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0" name="icono Presión" descr="icono Presió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024" y="2121408"/>
            <a:ext cx="420624" cy="42062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944368" y="30175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2"/>
                </a:solidFill>
              </a:rPr>
              <a:t>Presión</a:t>
            </a:r>
            <a:endParaRPr lang="en-US" sz="1900" dirty="0"/>
          </a:p>
        </p:txBody>
      </p:sp>
      <p:sp>
        <p:nvSpPr>
          <p:cNvPr id="12" name="Text 8"/>
          <p:cNvSpPr txBox="1"/>
          <p:nvPr/>
        </p:nvSpPr>
        <p:spPr>
          <a:xfrm>
            <a:off x="2990088" y="3474720"/>
            <a:ext cx="1691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Requerida en la operación de los equipos</a:t>
            </a:r>
            <a:endParaRPr lang="en-US" sz="1400" dirty="0"/>
          </a:p>
        </p:txBody>
      </p:sp>
      <p:sp>
        <p:nvSpPr>
          <p:cNvPr id="13" name="dato Jornadas"/>
          <p:cNvSpPr/>
          <p:nvPr/>
        </p:nvSpPr>
        <p:spPr>
          <a:xfrm>
            <a:off x="5065776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icono Jornadas círculo"/>
          <p:cNvSpPr/>
          <p:nvPr/>
        </p:nvSpPr>
        <p:spPr>
          <a:xfrm>
            <a:off x="5632704" y="1874520"/>
            <a:ext cx="914400" cy="914400"/>
          </a:xfrm>
          <a:prstGeom prst="ellipse">
            <a:avLst/>
          </a:prstGeom>
          <a:solidFill>
            <a:srgbClr val="1F8FD1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15" name="icono Jornadas" descr="icono Jornadas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9592" y="2121408"/>
            <a:ext cx="420624" cy="42062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202936" y="30175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2"/>
                </a:solidFill>
              </a:rPr>
              <a:t>Jornadas</a:t>
            </a:r>
            <a:endParaRPr lang="en-US" sz="1900" dirty="0"/>
          </a:p>
        </p:txBody>
      </p:sp>
      <p:sp>
        <p:nvSpPr>
          <p:cNvPr id="17" name="Text 12"/>
          <p:cNvSpPr txBox="1"/>
          <p:nvPr/>
        </p:nvSpPr>
        <p:spPr>
          <a:xfrm>
            <a:off x="5248656" y="3474720"/>
            <a:ext cx="1691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Turnos y días de trabajo</a:t>
            </a:r>
            <a:endParaRPr lang="en-US" sz="1400" dirty="0"/>
          </a:p>
        </p:txBody>
      </p:sp>
      <p:sp>
        <p:nvSpPr>
          <p:cNvPr id="18" name="dato Espacio"/>
          <p:cNvSpPr/>
          <p:nvPr/>
        </p:nvSpPr>
        <p:spPr>
          <a:xfrm>
            <a:off x="7324344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icono Espacio círculo"/>
          <p:cNvSpPr/>
          <p:nvPr/>
        </p:nvSpPr>
        <p:spPr>
          <a:xfrm>
            <a:off x="7891272" y="1874520"/>
            <a:ext cx="914400" cy="914400"/>
          </a:xfrm>
          <a:prstGeom prst="ellipse">
            <a:avLst/>
          </a:prstGeom>
          <a:solidFill>
            <a:srgbClr val="2E9E6B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0" name="icono Espacio" descr="icono Espaci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160" y="2121408"/>
            <a:ext cx="420624" cy="42062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461504" y="30175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2"/>
                </a:solidFill>
              </a:rPr>
              <a:t>Espacio</a:t>
            </a:r>
            <a:endParaRPr lang="en-US" sz="1900" dirty="0"/>
          </a:p>
        </p:txBody>
      </p:sp>
      <p:sp>
        <p:nvSpPr>
          <p:cNvPr id="22" name="Text 16"/>
          <p:cNvSpPr txBox="1"/>
          <p:nvPr/>
        </p:nvSpPr>
        <p:spPr>
          <a:xfrm>
            <a:off x="7507224" y="3474720"/>
            <a:ext cx="1691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Disponible para la instalación</a:t>
            </a:r>
            <a:endParaRPr lang="en-US" sz="1400" dirty="0"/>
          </a:p>
        </p:txBody>
      </p:sp>
      <p:sp>
        <p:nvSpPr>
          <p:cNvPr id="23" name="dato Autonomía"/>
          <p:cNvSpPr/>
          <p:nvPr/>
        </p:nvSpPr>
        <p:spPr>
          <a:xfrm>
            <a:off x="9582912" y="1554480"/>
            <a:ext cx="2057400" cy="292608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4" name="icono Autonomía círculo"/>
          <p:cNvSpPr/>
          <p:nvPr/>
        </p:nvSpPr>
        <p:spPr>
          <a:xfrm>
            <a:off x="10149840" y="1874520"/>
            <a:ext cx="914400" cy="914400"/>
          </a:xfrm>
          <a:prstGeom prst="ellipse">
            <a:avLst/>
          </a:prstGeom>
          <a:solidFill>
            <a:srgbClr val="5B6B82"/>
          </a:solidFill>
          <a:ln/>
        </p:spPr>
        <p:txBody>
          <a:bodyPr/>
          <a:lstStyle/>
          <a:p>
            <a:endParaRPr lang="es-MX"/>
          </a:p>
        </p:txBody>
      </p:sp>
      <p:pic>
        <p:nvPicPr>
          <p:cNvPr id="25" name="icono Autonomía" descr="icono Autonomía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6728" y="2121408"/>
            <a:ext cx="420624" cy="42062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9720072" y="30175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900" b="1" dirty="0">
                <a:solidFill>
                  <a:schemeClr val="tx2"/>
                </a:solidFill>
              </a:rPr>
              <a:t>Autonomía</a:t>
            </a:r>
            <a:endParaRPr lang="en-US" sz="1900" dirty="0"/>
          </a:p>
        </p:txBody>
      </p:sp>
      <p:sp>
        <p:nvSpPr>
          <p:cNvPr id="27" name="Text 20"/>
          <p:cNvSpPr txBox="1"/>
          <p:nvPr/>
        </p:nvSpPr>
        <p:spPr>
          <a:xfrm>
            <a:off x="9765792" y="3474720"/>
            <a:ext cx="1691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tx1"/>
                </a:solidFill>
              </a:rPr>
              <a:t>Horas o días de respaldo deseados</a:t>
            </a:r>
            <a:endParaRPr lang="en-US" sz="1400" dirty="0"/>
          </a:p>
        </p:txBody>
      </p:sp>
      <p:sp>
        <p:nvSpPr>
          <p:cNvPr id="28" name="llamado a la acción"/>
          <p:cNvSpPr/>
          <p:nvPr/>
        </p:nvSpPr>
        <p:spPr>
          <a:xfrm>
            <a:off x="548640" y="4983480"/>
            <a:ext cx="11091672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9" name="Text 22"/>
          <p:cNvSpPr txBox="1"/>
          <p:nvPr/>
        </p:nvSpPr>
        <p:spPr>
          <a:xfrm>
            <a:off x="914400" y="4983480"/>
            <a:ext cx="10424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</a:rPr>
              <a:t>Con esta información dimensionamos la planta y preparamos la propuesta técnica y económica.</a:t>
            </a:r>
            <a:endParaRPr lang="en-US" sz="18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2" hasCustomPrompt="1"/>
          </p:nvPr>
        </p:nvSpPr>
        <p:spPr>
          <a:xfrm>
            <a:off x="640080" y="2194560"/>
            <a:ext cx="10881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Energía continua, producción sin paros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3" hasCustomPrompt="1"/>
          </p:nvPr>
        </p:nvSpPr>
        <p:spPr>
          <a:xfrm>
            <a:off x="640080" y="3749040"/>
            <a:ext cx="10881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accent4"/>
                </a:solidFill>
              </a:rPr>
              <a:t>Gastek Ingeniería  ·  www.gastek.mx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stek Stand By">
  <a:themeElements>
    <a:clrScheme name="Gastek Stand By">
      <a:dk1>
        <a:srgbClr val="1B2433"/>
      </a:dk1>
      <a:lt1>
        <a:srgbClr val="FFFFFF"/>
      </a:lt1>
      <a:dk2>
        <a:srgbClr val="0B2A63"/>
      </a:dk2>
      <a:lt2>
        <a:srgbClr val="EEF3F9"/>
      </a:lt2>
      <a:accent1>
        <a:srgbClr val="0B2A63"/>
      </a:accent1>
      <a:accent2>
        <a:srgbClr val="1F8FD1"/>
      </a:accent2>
      <a:accent3>
        <a:srgbClr val="E8791E"/>
      </a:accent3>
      <a:accent4>
        <a:srgbClr val="8FD3F0"/>
      </a:accent4>
      <a:accent5>
        <a:srgbClr val="5B6B82"/>
      </a:accent5>
      <a:accent6>
        <a:srgbClr val="2E9E6B"/>
      </a:accent6>
      <a:hlink>
        <a:srgbClr val="1F8FD1"/>
      </a:hlink>
      <a:folHlink>
        <a:srgbClr val="5B6B82"/>
      </a:folHlink>
    </a:clrScheme>
    <a:fontScheme name="Gastek Stand By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1997</Words>
  <Application>Microsoft Macintosh PowerPoint</Application>
  <PresentationFormat>Panorámica</PresentationFormat>
  <Paragraphs>238</Paragraphs>
  <Slides>17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0" baseType="lpstr">
      <vt:lpstr>Arial</vt:lpstr>
      <vt:lpstr>Calibri</vt:lpstr>
      <vt:lpstr>Gastek Stand By</vt:lpstr>
      <vt:lpstr>Plantas Stand By</vt:lpstr>
      <vt:lpstr>La idea en un minuto</vt:lpstr>
      <vt:lpstr>El riesgo: México depende del gas importado</vt:lpstr>
      <vt:lpstr>¿Qué es una planta Stand By?</vt:lpstr>
      <vt:lpstr>El secreto: gas natural sintético</vt:lpstr>
      <vt:lpstr>Equivalencia energética</vt:lpstr>
      <vt:lpstr>¿Cómo funciona? El proceso paso a paso</vt:lpstr>
      <vt:lpstr>Del concepto al diagrama real</vt:lpstr>
      <vt:lpstr>Componentes clave</vt:lpstr>
      <vt:lpstr>¿Cuándo se usa una planta Stand By?</vt:lpstr>
      <vt:lpstr>Seguridad y normatividad</vt:lpstr>
      <vt:lpstr>Ventajas de nuestro equipo</vt:lpstr>
      <vt:lpstr>Ejemplo: ¿cuánto Gas LP se necesita para 3 días?</vt:lpstr>
      <vt:lpstr>Ejemplos de instalaciones</vt:lpstr>
      <vt:lpstr>¿Cómo ejecutamos un proyecto?</vt:lpstr>
      <vt:lpstr>Datos para realizar una cotización</vt:lpstr>
      <vt:lpstr>Energía continua, producción sin paros</vt:lpstr>
    </vt:vector>
  </TitlesOfParts>
  <Company>Gastek México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Plantas Stand By - Gas natural sintético</dc:title>
  <dc:subject>PptxGenJS Presentation</dc:subject>
  <dc:creator>Gastek Ingeniería</dc:creator>
  <cp:lastModifiedBy>Eduardo Guerrero</cp:lastModifiedBy>
  <cp:revision>2</cp:revision>
  <dcterms:created xsi:type="dcterms:W3CDTF">2026-10-26T20:08:37Z</dcterms:created>
  <dcterms:modified xsi:type="dcterms:W3CDTF">2026-10-26T21:51:04Z</dcterms:modified>
</cp:coreProperties>
</file>